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147375589" r:id="rId6"/>
    <p:sldId id="4848" r:id="rId7"/>
    <p:sldId id="2147375597" r:id="rId8"/>
    <p:sldId id="2147375600" r:id="rId9"/>
    <p:sldId id="2147375601" r:id="rId10"/>
    <p:sldId id="2147375621" r:id="rId11"/>
    <p:sldId id="2147375598" r:id="rId12"/>
    <p:sldId id="2147375616" r:id="rId13"/>
    <p:sldId id="2147375622" r:id="rId14"/>
    <p:sldId id="2147375623" r:id="rId15"/>
    <p:sldId id="2147375624" r:id="rId16"/>
    <p:sldId id="2147375625" r:id="rId17"/>
    <p:sldId id="2147375626" r:id="rId18"/>
    <p:sldId id="2147375602" r:id="rId19"/>
    <p:sldId id="2147375603" r:id="rId20"/>
    <p:sldId id="2147375604" r:id="rId21"/>
    <p:sldId id="2147375605" r:id="rId22"/>
    <p:sldId id="2147375627" r:id="rId23"/>
    <p:sldId id="2147375628" r:id="rId24"/>
    <p:sldId id="2147375629" r:id="rId25"/>
    <p:sldId id="2147375606" r:id="rId26"/>
    <p:sldId id="2147375607" r:id="rId27"/>
    <p:sldId id="2147375619" r:id="rId28"/>
    <p:sldId id="2147375630" r:id="rId29"/>
    <p:sldId id="2147375610" r:id="rId30"/>
    <p:sldId id="2147375611" r:id="rId31"/>
    <p:sldId id="2147375612" r:id="rId32"/>
    <p:sldId id="2147375631" r:id="rId33"/>
    <p:sldId id="2147375613" r:id="rId34"/>
    <p:sldId id="2147375614" r:id="rId35"/>
    <p:sldId id="1633" r:id="rId36"/>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55E8-D84C-463E-A3B7-5CF65E1FB393}" v="224" dt="2024-08-26T15:17:23.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3447" autoAdjust="0"/>
  </p:normalViewPr>
  <p:slideViewPr>
    <p:cSldViewPr snapToGrid="0">
      <p:cViewPr varScale="1">
        <p:scale>
          <a:sx n="63" d="100"/>
          <a:sy n="63" d="100"/>
        </p:scale>
        <p:origin x="676" y="5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9F17C-FD34-48A5-9870-DF3B7951E0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D71B62A-A6AA-4189-84CC-F1177CD0C520}">
      <dgm:prSet phldrT="[Text]"/>
      <dgm:spPr/>
      <dgm:t>
        <a:bodyPr/>
        <a:lstStyle/>
        <a:p>
          <a:r>
            <a:rPr lang="en-US" dirty="0"/>
            <a:t>Work breakdown structures</a:t>
          </a:r>
        </a:p>
      </dgm:t>
    </dgm:pt>
    <dgm:pt modelId="{E1039F5F-62EB-47DA-B093-CAB42CC18586}" type="parTrans" cxnId="{212982AC-5471-4CCA-AF43-CE110B4501B7}">
      <dgm:prSet/>
      <dgm:spPr/>
      <dgm:t>
        <a:bodyPr/>
        <a:lstStyle/>
        <a:p>
          <a:endParaRPr lang="en-US"/>
        </a:p>
      </dgm:t>
    </dgm:pt>
    <dgm:pt modelId="{98594021-B365-45AA-8341-BF29A98C4FE8}" type="sibTrans" cxnId="{212982AC-5471-4CCA-AF43-CE110B4501B7}">
      <dgm:prSet/>
      <dgm:spPr/>
      <dgm:t>
        <a:bodyPr/>
        <a:lstStyle/>
        <a:p>
          <a:endParaRPr lang="en-US"/>
        </a:p>
      </dgm:t>
    </dgm:pt>
    <dgm:pt modelId="{86A46885-7DCC-474D-9DF9-64EF082A9517}">
      <dgm:prSet phldrT="[Text]"/>
      <dgm:spPr/>
      <dgm:t>
        <a:bodyPr/>
        <a:lstStyle/>
        <a:p>
          <a:r>
            <a:rPr lang="en-US" dirty="0"/>
            <a:t>Gantt charts</a:t>
          </a:r>
        </a:p>
      </dgm:t>
    </dgm:pt>
    <dgm:pt modelId="{87FDFBCE-F7E3-43DE-B741-4B50E442CC42}" type="parTrans" cxnId="{DF0BA950-275E-48F2-A1B7-CB8167877529}">
      <dgm:prSet/>
      <dgm:spPr/>
      <dgm:t>
        <a:bodyPr/>
        <a:lstStyle/>
        <a:p>
          <a:endParaRPr lang="en-US"/>
        </a:p>
      </dgm:t>
    </dgm:pt>
    <dgm:pt modelId="{E3B08A58-4739-4B5C-9E64-3BA64B03CC9E}" type="sibTrans" cxnId="{DF0BA950-275E-48F2-A1B7-CB8167877529}">
      <dgm:prSet/>
      <dgm:spPr/>
      <dgm:t>
        <a:bodyPr/>
        <a:lstStyle/>
        <a:p>
          <a:endParaRPr lang="en-US"/>
        </a:p>
      </dgm:t>
    </dgm:pt>
    <dgm:pt modelId="{86BF55DB-0688-45D1-8CBC-F7B7C3D1F8C9}">
      <dgm:prSet phldrT="[Text]"/>
      <dgm:spPr/>
      <dgm:t>
        <a:bodyPr/>
        <a:lstStyle/>
        <a:p>
          <a:r>
            <a:rPr lang="en-US" dirty="0"/>
            <a:t>PERT chart</a:t>
          </a:r>
        </a:p>
      </dgm:t>
    </dgm:pt>
    <dgm:pt modelId="{9A898DBF-F896-40FF-93A6-208D3518723C}" type="parTrans" cxnId="{56F60703-E36E-4885-86C6-DD5E4B59BE82}">
      <dgm:prSet/>
      <dgm:spPr/>
      <dgm:t>
        <a:bodyPr/>
        <a:lstStyle/>
        <a:p>
          <a:endParaRPr lang="en-US"/>
        </a:p>
      </dgm:t>
    </dgm:pt>
    <dgm:pt modelId="{A81ED10B-D5AF-4FA0-8A3F-63218BD7F690}" type="sibTrans" cxnId="{56F60703-E36E-4885-86C6-DD5E4B59BE82}">
      <dgm:prSet/>
      <dgm:spPr/>
      <dgm:t>
        <a:bodyPr/>
        <a:lstStyle/>
        <a:p>
          <a:endParaRPr lang="en-US"/>
        </a:p>
      </dgm:t>
    </dgm:pt>
    <dgm:pt modelId="{78D355D9-4852-4813-BD15-27CBD8D291A7}">
      <dgm:prSet phldrT="[Text]"/>
      <dgm:spPr/>
      <dgm:t>
        <a:bodyPr/>
        <a:lstStyle/>
        <a:p>
          <a:r>
            <a:rPr lang="en-US" dirty="0"/>
            <a:t>Kanban</a:t>
          </a:r>
        </a:p>
      </dgm:t>
    </dgm:pt>
    <dgm:pt modelId="{42311195-282B-48DB-935C-2644275BE83A}" type="parTrans" cxnId="{145D1DFE-8ED1-44BE-879C-266EAB63E7A2}">
      <dgm:prSet/>
      <dgm:spPr/>
      <dgm:t>
        <a:bodyPr/>
        <a:lstStyle/>
        <a:p>
          <a:endParaRPr lang="en-US"/>
        </a:p>
      </dgm:t>
    </dgm:pt>
    <dgm:pt modelId="{A5CE5D32-40D1-4FBD-89E5-A4A4FAB16ED0}" type="sibTrans" cxnId="{145D1DFE-8ED1-44BE-879C-266EAB63E7A2}">
      <dgm:prSet/>
      <dgm:spPr/>
      <dgm:t>
        <a:bodyPr/>
        <a:lstStyle/>
        <a:p>
          <a:endParaRPr lang="en-US"/>
        </a:p>
      </dgm:t>
    </dgm:pt>
    <dgm:pt modelId="{983961B9-2DDD-4272-A82D-858E47F88955}">
      <dgm:prSet phldrT="[Text]"/>
      <dgm:spPr/>
      <dgm:t>
        <a:bodyPr/>
        <a:lstStyle/>
        <a:p>
          <a:r>
            <a:rPr lang="en-US" dirty="0"/>
            <a:t>Scrum</a:t>
          </a:r>
        </a:p>
      </dgm:t>
    </dgm:pt>
    <dgm:pt modelId="{DBFEDD9E-3797-4EA1-99AE-7E37AEEE59E3}" type="parTrans" cxnId="{95D0EA28-45BE-4F33-9D15-598E79E7453E}">
      <dgm:prSet/>
      <dgm:spPr/>
      <dgm:t>
        <a:bodyPr/>
        <a:lstStyle/>
        <a:p>
          <a:endParaRPr lang="en-US"/>
        </a:p>
      </dgm:t>
    </dgm:pt>
    <dgm:pt modelId="{4A9CAD5C-ABBA-4481-A422-A01BA3D24A33}" type="sibTrans" cxnId="{95D0EA28-45BE-4F33-9D15-598E79E7453E}">
      <dgm:prSet/>
      <dgm:spPr/>
      <dgm:t>
        <a:bodyPr/>
        <a:lstStyle/>
        <a:p>
          <a:endParaRPr lang="en-US"/>
        </a:p>
      </dgm:t>
    </dgm:pt>
    <dgm:pt modelId="{88265300-336C-4606-BBF2-B3D6B732E6FB}">
      <dgm:prSet phldrT="[Text]"/>
      <dgm:spPr/>
      <dgm:t>
        <a:bodyPr/>
        <a:lstStyle/>
        <a:p>
          <a:r>
            <a:rPr lang="en-US" dirty="0"/>
            <a:t>Agile</a:t>
          </a:r>
        </a:p>
      </dgm:t>
    </dgm:pt>
    <dgm:pt modelId="{DD81E123-074D-4365-B343-C28FF5715C34}" type="parTrans" cxnId="{763E68FD-00A3-4667-BD17-4822477F4682}">
      <dgm:prSet/>
      <dgm:spPr/>
      <dgm:t>
        <a:bodyPr/>
        <a:lstStyle/>
        <a:p>
          <a:endParaRPr lang="en-US"/>
        </a:p>
      </dgm:t>
    </dgm:pt>
    <dgm:pt modelId="{2A4DF2E6-94F0-42D5-B14B-B5435F914CA0}" type="sibTrans" cxnId="{763E68FD-00A3-4667-BD17-4822477F4682}">
      <dgm:prSet/>
      <dgm:spPr/>
      <dgm:t>
        <a:bodyPr/>
        <a:lstStyle/>
        <a:p>
          <a:endParaRPr lang="en-US"/>
        </a:p>
      </dgm:t>
    </dgm:pt>
    <dgm:pt modelId="{6826ACE1-DD8B-4058-AB0A-3A5B18AC3E9D}" type="pres">
      <dgm:prSet presAssocID="{90B9F17C-FD34-48A5-9870-DF3B7951E01A}" presName="linear" presStyleCnt="0">
        <dgm:presLayoutVars>
          <dgm:dir/>
          <dgm:animLvl val="lvl"/>
          <dgm:resizeHandles val="exact"/>
        </dgm:presLayoutVars>
      </dgm:prSet>
      <dgm:spPr/>
    </dgm:pt>
    <dgm:pt modelId="{0F67DCE0-5D62-468A-A4C2-4B8BB94DA24E}" type="pres">
      <dgm:prSet presAssocID="{8D71B62A-A6AA-4189-84CC-F1177CD0C520}" presName="parentLin" presStyleCnt="0"/>
      <dgm:spPr/>
    </dgm:pt>
    <dgm:pt modelId="{EFB35B8C-DB34-4952-A4CF-0B6B117E10EB}" type="pres">
      <dgm:prSet presAssocID="{8D71B62A-A6AA-4189-84CC-F1177CD0C520}" presName="parentLeftMargin" presStyleLbl="node1" presStyleIdx="0" presStyleCnt="6"/>
      <dgm:spPr/>
    </dgm:pt>
    <dgm:pt modelId="{0C64C03C-DD7D-412C-9534-3013FC6056A9}" type="pres">
      <dgm:prSet presAssocID="{8D71B62A-A6AA-4189-84CC-F1177CD0C520}" presName="parentText" presStyleLbl="node1" presStyleIdx="0" presStyleCnt="6">
        <dgm:presLayoutVars>
          <dgm:chMax val="0"/>
          <dgm:bulletEnabled val="1"/>
        </dgm:presLayoutVars>
      </dgm:prSet>
      <dgm:spPr/>
    </dgm:pt>
    <dgm:pt modelId="{81979055-0B30-46C5-9BCA-63D36A84E225}" type="pres">
      <dgm:prSet presAssocID="{8D71B62A-A6AA-4189-84CC-F1177CD0C520}" presName="negativeSpace" presStyleCnt="0"/>
      <dgm:spPr/>
    </dgm:pt>
    <dgm:pt modelId="{B0C51B34-D87E-47DE-9A69-BB1DB4036F7F}" type="pres">
      <dgm:prSet presAssocID="{8D71B62A-A6AA-4189-84CC-F1177CD0C520}" presName="childText" presStyleLbl="conFgAcc1" presStyleIdx="0" presStyleCnt="6">
        <dgm:presLayoutVars>
          <dgm:bulletEnabled val="1"/>
        </dgm:presLayoutVars>
      </dgm:prSet>
      <dgm:spPr/>
    </dgm:pt>
    <dgm:pt modelId="{B18B01C8-3011-44DC-8BC2-1DDCCC63CDD2}" type="pres">
      <dgm:prSet presAssocID="{98594021-B365-45AA-8341-BF29A98C4FE8}" presName="spaceBetweenRectangles" presStyleCnt="0"/>
      <dgm:spPr/>
    </dgm:pt>
    <dgm:pt modelId="{4575D2C3-3DAB-4DCB-A298-0B29145B2CB7}" type="pres">
      <dgm:prSet presAssocID="{86A46885-7DCC-474D-9DF9-64EF082A9517}" presName="parentLin" presStyleCnt="0"/>
      <dgm:spPr/>
    </dgm:pt>
    <dgm:pt modelId="{3E2DD58C-F731-4E94-AB9E-B2B4072F00D1}" type="pres">
      <dgm:prSet presAssocID="{86A46885-7DCC-474D-9DF9-64EF082A9517}" presName="parentLeftMargin" presStyleLbl="node1" presStyleIdx="0" presStyleCnt="6"/>
      <dgm:spPr/>
    </dgm:pt>
    <dgm:pt modelId="{C1E5FE91-6803-4651-B9CE-89A94DC3C926}" type="pres">
      <dgm:prSet presAssocID="{86A46885-7DCC-474D-9DF9-64EF082A9517}" presName="parentText" presStyleLbl="node1" presStyleIdx="1" presStyleCnt="6">
        <dgm:presLayoutVars>
          <dgm:chMax val="0"/>
          <dgm:bulletEnabled val="1"/>
        </dgm:presLayoutVars>
      </dgm:prSet>
      <dgm:spPr/>
    </dgm:pt>
    <dgm:pt modelId="{7FE68A5C-E831-4C78-94DC-E7A7BE3EF57D}" type="pres">
      <dgm:prSet presAssocID="{86A46885-7DCC-474D-9DF9-64EF082A9517}" presName="negativeSpace" presStyleCnt="0"/>
      <dgm:spPr/>
    </dgm:pt>
    <dgm:pt modelId="{57C6749E-2DAD-4A77-B60B-135238E20A00}" type="pres">
      <dgm:prSet presAssocID="{86A46885-7DCC-474D-9DF9-64EF082A9517}" presName="childText" presStyleLbl="conFgAcc1" presStyleIdx="1" presStyleCnt="6">
        <dgm:presLayoutVars>
          <dgm:bulletEnabled val="1"/>
        </dgm:presLayoutVars>
      </dgm:prSet>
      <dgm:spPr/>
    </dgm:pt>
    <dgm:pt modelId="{7A5EA10D-C9FA-40A0-866D-D30EFA117786}" type="pres">
      <dgm:prSet presAssocID="{E3B08A58-4739-4B5C-9E64-3BA64B03CC9E}" presName="spaceBetweenRectangles" presStyleCnt="0"/>
      <dgm:spPr/>
    </dgm:pt>
    <dgm:pt modelId="{84CE8365-6F77-4FE5-9AE4-8416A1AB0D2A}" type="pres">
      <dgm:prSet presAssocID="{86BF55DB-0688-45D1-8CBC-F7B7C3D1F8C9}" presName="parentLin" presStyleCnt="0"/>
      <dgm:spPr/>
    </dgm:pt>
    <dgm:pt modelId="{0B9C5744-BBB2-4458-9546-C9D72FD4419B}" type="pres">
      <dgm:prSet presAssocID="{86BF55DB-0688-45D1-8CBC-F7B7C3D1F8C9}" presName="parentLeftMargin" presStyleLbl="node1" presStyleIdx="1" presStyleCnt="6"/>
      <dgm:spPr/>
    </dgm:pt>
    <dgm:pt modelId="{CC029724-521C-461A-B5B5-9538D860D3C4}" type="pres">
      <dgm:prSet presAssocID="{86BF55DB-0688-45D1-8CBC-F7B7C3D1F8C9}" presName="parentText" presStyleLbl="node1" presStyleIdx="2" presStyleCnt="6">
        <dgm:presLayoutVars>
          <dgm:chMax val="0"/>
          <dgm:bulletEnabled val="1"/>
        </dgm:presLayoutVars>
      </dgm:prSet>
      <dgm:spPr/>
    </dgm:pt>
    <dgm:pt modelId="{32665D31-A6E2-4B21-9792-01E53EAFC714}" type="pres">
      <dgm:prSet presAssocID="{86BF55DB-0688-45D1-8CBC-F7B7C3D1F8C9}" presName="negativeSpace" presStyleCnt="0"/>
      <dgm:spPr/>
    </dgm:pt>
    <dgm:pt modelId="{2D1E9A64-6B8C-4983-BB5A-BAAB0277E6A0}" type="pres">
      <dgm:prSet presAssocID="{86BF55DB-0688-45D1-8CBC-F7B7C3D1F8C9}" presName="childText" presStyleLbl="conFgAcc1" presStyleIdx="2" presStyleCnt="6">
        <dgm:presLayoutVars>
          <dgm:bulletEnabled val="1"/>
        </dgm:presLayoutVars>
      </dgm:prSet>
      <dgm:spPr/>
    </dgm:pt>
    <dgm:pt modelId="{E253F34C-BEA6-447C-8C48-382946352224}" type="pres">
      <dgm:prSet presAssocID="{A81ED10B-D5AF-4FA0-8A3F-63218BD7F690}" presName="spaceBetweenRectangles" presStyleCnt="0"/>
      <dgm:spPr/>
    </dgm:pt>
    <dgm:pt modelId="{92E34904-A845-4F7F-A4E7-F4DFA94DF9F6}" type="pres">
      <dgm:prSet presAssocID="{78D355D9-4852-4813-BD15-27CBD8D291A7}" presName="parentLin" presStyleCnt="0"/>
      <dgm:spPr/>
    </dgm:pt>
    <dgm:pt modelId="{E5D9E843-0D3D-442A-9548-56DE07A43DB0}" type="pres">
      <dgm:prSet presAssocID="{78D355D9-4852-4813-BD15-27CBD8D291A7}" presName="parentLeftMargin" presStyleLbl="node1" presStyleIdx="2" presStyleCnt="6"/>
      <dgm:spPr/>
    </dgm:pt>
    <dgm:pt modelId="{86A56BFC-5354-47CE-A374-B0339F88F7CB}" type="pres">
      <dgm:prSet presAssocID="{78D355D9-4852-4813-BD15-27CBD8D291A7}" presName="parentText" presStyleLbl="node1" presStyleIdx="3" presStyleCnt="6">
        <dgm:presLayoutVars>
          <dgm:chMax val="0"/>
          <dgm:bulletEnabled val="1"/>
        </dgm:presLayoutVars>
      </dgm:prSet>
      <dgm:spPr/>
    </dgm:pt>
    <dgm:pt modelId="{E6C2657D-41A4-4452-85E1-BED8EE7C485C}" type="pres">
      <dgm:prSet presAssocID="{78D355D9-4852-4813-BD15-27CBD8D291A7}" presName="negativeSpace" presStyleCnt="0"/>
      <dgm:spPr/>
    </dgm:pt>
    <dgm:pt modelId="{F2625796-3BAE-44A4-90F2-C57E2D003A82}" type="pres">
      <dgm:prSet presAssocID="{78D355D9-4852-4813-BD15-27CBD8D291A7}" presName="childText" presStyleLbl="conFgAcc1" presStyleIdx="3" presStyleCnt="6">
        <dgm:presLayoutVars>
          <dgm:bulletEnabled val="1"/>
        </dgm:presLayoutVars>
      </dgm:prSet>
      <dgm:spPr/>
    </dgm:pt>
    <dgm:pt modelId="{8F6503F1-15C3-48C0-AADB-FF223BD9ED82}" type="pres">
      <dgm:prSet presAssocID="{A5CE5D32-40D1-4FBD-89E5-A4A4FAB16ED0}" presName="spaceBetweenRectangles" presStyleCnt="0"/>
      <dgm:spPr/>
    </dgm:pt>
    <dgm:pt modelId="{54C68EDA-9C1B-4CC8-A8E5-31B378ED6BAD}" type="pres">
      <dgm:prSet presAssocID="{983961B9-2DDD-4272-A82D-858E47F88955}" presName="parentLin" presStyleCnt="0"/>
      <dgm:spPr/>
    </dgm:pt>
    <dgm:pt modelId="{BF489F5D-1C59-46FD-B353-847B7225BFD7}" type="pres">
      <dgm:prSet presAssocID="{983961B9-2DDD-4272-A82D-858E47F88955}" presName="parentLeftMargin" presStyleLbl="node1" presStyleIdx="3" presStyleCnt="6"/>
      <dgm:spPr/>
    </dgm:pt>
    <dgm:pt modelId="{54C4AE40-2752-48A8-9A04-20E48FD53C36}" type="pres">
      <dgm:prSet presAssocID="{983961B9-2DDD-4272-A82D-858E47F88955}" presName="parentText" presStyleLbl="node1" presStyleIdx="4" presStyleCnt="6">
        <dgm:presLayoutVars>
          <dgm:chMax val="0"/>
          <dgm:bulletEnabled val="1"/>
        </dgm:presLayoutVars>
      </dgm:prSet>
      <dgm:spPr/>
    </dgm:pt>
    <dgm:pt modelId="{CAC44004-E4C4-41EF-98CB-35EACBC17125}" type="pres">
      <dgm:prSet presAssocID="{983961B9-2DDD-4272-A82D-858E47F88955}" presName="negativeSpace" presStyleCnt="0"/>
      <dgm:spPr/>
    </dgm:pt>
    <dgm:pt modelId="{C5B01A3B-013F-4979-A107-1030D617D4AB}" type="pres">
      <dgm:prSet presAssocID="{983961B9-2DDD-4272-A82D-858E47F88955}" presName="childText" presStyleLbl="conFgAcc1" presStyleIdx="4" presStyleCnt="6">
        <dgm:presLayoutVars>
          <dgm:bulletEnabled val="1"/>
        </dgm:presLayoutVars>
      </dgm:prSet>
      <dgm:spPr/>
    </dgm:pt>
    <dgm:pt modelId="{3EC40451-576F-4F9A-895D-4D5FEDD13EBF}" type="pres">
      <dgm:prSet presAssocID="{4A9CAD5C-ABBA-4481-A422-A01BA3D24A33}" presName="spaceBetweenRectangles" presStyleCnt="0"/>
      <dgm:spPr/>
    </dgm:pt>
    <dgm:pt modelId="{136B11F0-3AF9-4BCE-9EAA-57A3350B44F0}" type="pres">
      <dgm:prSet presAssocID="{88265300-336C-4606-BBF2-B3D6B732E6FB}" presName="parentLin" presStyleCnt="0"/>
      <dgm:spPr/>
    </dgm:pt>
    <dgm:pt modelId="{B484AD25-416B-4301-9DA2-209EFC150116}" type="pres">
      <dgm:prSet presAssocID="{88265300-336C-4606-BBF2-B3D6B732E6FB}" presName="parentLeftMargin" presStyleLbl="node1" presStyleIdx="4" presStyleCnt="6"/>
      <dgm:spPr/>
    </dgm:pt>
    <dgm:pt modelId="{91B3A1E3-05AF-4E88-BE07-1728E34AE34E}" type="pres">
      <dgm:prSet presAssocID="{88265300-336C-4606-BBF2-B3D6B732E6FB}" presName="parentText" presStyleLbl="node1" presStyleIdx="5" presStyleCnt="6">
        <dgm:presLayoutVars>
          <dgm:chMax val="0"/>
          <dgm:bulletEnabled val="1"/>
        </dgm:presLayoutVars>
      </dgm:prSet>
      <dgm:spPr/>
    </dgm:pt>
    <dgm:pt modelId="{68A5B003-4B88-48AC-A7F3-151473E69518}" type="pres">
      <dgm:prSet presAssocID="{88265300-336C-4606-BBF2-B3D6B732E6FB}" presName="negativeSpace" presStyleCnt="0"/>
      <dgm:spPr/>
    </dgm:pt>
    <dgm:pt modelId="{C5CF112A-8A67-46E1-A58B-8C71CD51B41A}" type="pres">
      <dgm:prSet presAssocID="{88265300-336C-4606-BBF2-B3D6B732E6FB}" presName="childText" presStyleLbl="conFgAcc1" presStyleIdx="5" presStyleCnt="6">
        <dgm:presLayoutVars>
          <dgm:bulletEnabled val="1"/>
        </dgm:presLayoutVars>
      </dgm:prSet>
      <dgm:spPr/>
    </dgm:pt>
  </dgm:ptLst>
  <dgm:cxnLst>
    <dgm:cxn modelId="{56F60703-E36E-4885-86C6-DD5E4B59BE82}" srcId="{90B9F17C-FD34-48A5-9870-DF3B7951E01A}" destId="{86BF55DB-0688-45D1-8CBC-F7B7C3D1F8C9}" srcOrd="2" destOrd="0" parTransId="{9A898DBF-F896-40FF-93A6-208D3518723C}" sibTransId="{A81ED10B-D5AF-4FA0-8A3F-63218BD7F690}"/>
    <dgm:cxn modelId="{45F4780F-8397-4E42-A6BF-A9599605D8FD}" type="presOf" srcId="{8D71B62A-A6AA-4189-84CC-F1177CD0C520}" destId="{EFB35B8C-DB34-4952-A4CF-0B6B117E10EB}" srcOrd="0" destOrd="0" presId="urn:microsoft.com/office/officeart/2005/8/layout/list1"/>
    <dgm:cxn modelId="{95D0EA28-45BE-4F33-9D15-598E79E7453E}" srcId="{90B9F17C-FD34-48A5-9870-DF3B7951E01A}" destId="{983961B9-2DDD-4272-A82D-858E47F88955}" srcOrd="4" destOrd="0" parTransId="{DBFEDD9E-3797-4EA1-99AE-7E37AEEE59E3}" sibTransId="{4A9CAD5C-ABBA-4481-A422-A01BA3D24A33}"/>
    <dgm:cxn modelId="{5DB1FC34-6446-4F50-9A71-20964D629A95}" type="presOf" srcId="{78D355D9-4852-4813-BD15-27CBD8D291A7}" destId="{E5D9E843-0D3D-442A-9548-56DE07A43DB0}" srcOrd="0" destOrd="0" presId="urn:microsoft.com/office/officeart/2005/8/layout/list1"/>
    <dgm:cxn modelId="{DF0BA950-275E-48F2-A1B7-CB8167877529}" srcId="{90B9F17C-FD34-48A5-9870-DF3B7951E01A}" destId="{86A46885-7DCC-474D-9DF9-64EF082A9517}" srcOrd="1" destOrd="0" parTransId="{87FDFBCE-F7E3-43DE-B741-4B50E442CC42}" sibTransId="{E3B08A58-4739-4B5C-9E64-3BA64B03CC9E}"/>
    <dgm:cxn modelId="{26B7E154-41A3-40A3-AFA0-749125338B0E}" type="presOf" srcId="{983961B9-2DDD-4272-A82D-858E47F88955}" destId="{54C4AE40-2752-48A8-9A04-20E48FD53C36}" srcOrd="1" destOrd="0" presId="urn:microsoft.com/office/officeart/2005/8/layout/list1"/>
    <dgm:cxn modelId="{FF4A2593-8299-4B45-A803-463AEFAFA75C}" type="presOf" srcId="{88265300-336C-4606-BBF2-B3D6B732E6FB}" destId="{B484AD25-416B-4301-9DA2-209EFC150116}" srcOrd="0" destOrd="0" presId="urn:microsoft.com/office/officeart/2005/8/layout/list1"/>
    <dgm:cxn modelId="{48549AA4-40EC-4E7C-87CC-2ACE5DD39874}" type="presOf" srcId="{8D71B62A-A6AA-4189-84CC-F1177CD0C520}" destId="{0C64C03C-DD7D-412C-9534-3013FC6056A9}" srcOrd="1" destOrd="0" presId="urn:microsoft.com/office/officeart/2005/8/layout/list1"/>
    <dgm:cxn modelId="{212982AC-5471-4CCA-AF43-CE110B4501B7}" srcId="{90B9F17C-FD34-48A5-9870-DF3B7951E01A}" destId="{8D71B62A-A6AA-4189-84CC-F1177CD0C520}" srcOrd="0" destOrd="0" parTransId="{E1039F5F-62EB-47DA-B093-CAB42CC18586}" sibTransId="{98594021-B365-45AA-8341-BF29A98C4FE8}"/>
    <dgm:cxn modelId="{5E7180B8-0EA3-4B1D-9548-C78207F1CA1B}" type="presOf" srcId="{86BF55DB-0688-45D1-8CBC-F7B7C3D1F8C9}" destId="{CC029724-521C-461A-B5B5-9538D860D3C4}" srcOrd="1" destOrd="0" presId="urn:microsoft.com/office/officeart/2005/8/layout/list1"/>
    <dgm:cxn modelId="{6C4F29C0-A905-44DC-8EEE-DE5EF362B96B}" type="presOf" srcId="{983961B9-2DDD-4272-A82D-858E47F88955}" destId="{BF489F5D-1C59-46FD-B353-847B7225BFD7}" srcOrd="0" destOrd="0" presId="urn:microsoft.com/office/officeart/2005/8/layout/list1"/>
    <dgm:cxn modelId="{F0C4D2C2-2B28-466B-B346-E2552E856FB2}" type="presOf" srcId="{90B9F17C-FD34-48A5-9870-DF3B7951E01A}" destId="{6826ACE1-DD8B-4058-AB0A-3A5B18AC3E9D}" srcOrd="0" destOrd="0" presId="urn:microsoft.com/office/officeart/2005/8/layout/list1"/>
    <dgm:cxn modelId="{280477C4-214B-40D0-BE7A-9689D1C16E1F}" type="presOf" srcId="{86BF55DB-0688-45D1-8CBC-F7B7C3D1F8C9}" destId="{0B9C5744-BBB2-4458-9546-C9D72FD4419B}" srcOrd="0" destOrd="0" presId="urn:microsoft.com/office/officeart/2005/8/layout/list1"/>
    <dgm:cxn modelId="{9A3262D1-3D14-4D06-8498-CE10D06BDD89}" type="presOf" srcId="{88265300-336C-4606-BBF2-B3D6B732E6FB}" destId="{91B3A1E3-05AF-4E88-BE07-1728E34AE34E}" srcOrd="1" destOrd="0" presId="urn:microsoft.com/office/officeart/2005/8/layout/list1"/>
    <dgm:cxn modelId="{DBF9ACEE-9B72-42C6-81D6-57ECC90AEC91}" type="presOf" srcId="{86A46885-7DCC-474D-9DF9-64EF082A9517}" destId="{C1E5FE91-6803-4651-B9CE-89A94DC3C926}" srcOrd="1" destOrd="0" presId="urn:microsoft.com/office/officeart/2005/8/layout/list1"/>
    <dgm:cxn modelId="{18D773F6-9BAF-4422-A387-745612EFCE07}" type="presOf" srcId="{86A46885-7DCC-474D-9DF9-64EF082A9517}" destId="{3E2DD58C-F731-4E94-AB9E-B2B4072F00D1}" srcOrd="0" destOrd="0" presId="urn:microsoft.com/office/officeart/2005/8/layout/list1"/>
    <dgm:cxn modelId="{763E68FD-00A3-4667-BD17-4822477F4682}" srcId="{90B9F17C-FD34-48A5-9870-DF3B7951E01A}" destId="{88265300-336C-4606-BBF2-B3D6B732E6FB}" srcOrd="5" destOrd="0" parTransId="{DD81E123-074D-4365-B343-C28FF5715C34}" sibTransId="{2A4DF2E6-94F0-42D5-B14B-B5435F914CA0}"/>
    <dgm:cxn modelId="{145D1DFE-8ED1-44BE-879C-266EAB63E7A2}" srcId="{90B9F17C-FD34-48A5-9870-DF3B7951E01A}" destId="{78D355D9-4852-4813-BD15-27CBD8D291A7}" srcOrd="3" destOrd="0" parTransId="{42311195-282B-48DB-935C-2644275BE83A}" sibTransId="{A5CE5D32-40D1-4FBD-89E5-A4A4FAB16ED0}"/>
    <dgm:cxn modelId="{A74080FE-899C-46E0-895A-FA987D362B6D}" type="presOf" srcId="{78D355D9-4852-4813-BD15-27CBD8D291A7}" destId="{86A56BFC-5354-47CE-A374-B0339F88F7CB}" srcOrd="1" destOrd="0" presId="urn:microsoft.com/office/officeart/2005/8/layout/list1"/>
    <dgm:cxn modelId="{5D1C0890-5DB2-4FF6-862C-37C34025EFAD}" type="presParOf" srcId="{6826ACE1-DD8B-4058-AB0A-3A5B18AC3E9D}" destId="{0F67DCE0-5D62-468A-A4C2-4B8BB94DA24E}" srcOrd="0" destOrd="0" presId="urn:microsoft.com/office/officeart/2005/8/layout/list1"/>
    <dgm:cxn modelId="{8DE2014C-05F2-4667-A93F-7112E7B53F1C}" type="presParOf" srcId="{0F67DCE0-5D62-468A-A4C2-4B8BB94DA24E}" destId="{EFB35B8C-DB34-4952-A4CF-0B6B117E10EB}" srcOrd="0" destOrd="0" presId="urn:microsoft.com/office/officeart/2005/8/layout/list1"/>
    <dgm:cxn modelId="{DCE1B5D2-917D-4590-B773-DA918A5DC928}" type="presParOf" srcId="{0F67DCE0-5D62-468A-A4C2-4B8BB94DA24E}" destId="{0C64C03C-DD7D-412C-9534-3013FC6056A9}" srcOrd="1" destOrd="0" presId="urn:microsoft.com/office/officeart/2005/8/layout/list1"/>
    <dgm:cxn modelId="{17CF865B-6A1D-447A-9B17-432057C664C8}" type="presParOf" srcId="{6826ACE1-DD8B-4058-AB0A-3A5B18AC3E9D}" destId="{81979055-0B30-46C5-9BCA-63D36A84E225}" srcOrd="1" destOrd="0" presId="urn:microsoft.com/office/officeart/2005/8/layout/list1"/>
    <dgm:cxn modelId="{B38BA6F4-69BA-4246-B8DD-9A4FD1C06016}" type="presParOf" srcId="{6826ACE1-DD8B-4058-AB0A-3A5B18AC3E9D}" destId="{B0C51B34-D87E-47DE-9A69-BB1DB4036F7F}" srcOrd="2" destOrd="0" presId="urn:microsoft.com/office/officeart/2005/8/layout/list1"/>
    <dgm:cxn modelId="{D2C217A7-177E-4FFF-A2F3-9837B94B4190}" type="presParOf" srcId="{6826ACE1-DD8B-4058-AB0A-3A5B18AC3E9D}" destId="{B18B01C8-3011-44DC-8BC2-1DDCCC63CDD2}" srcOrd="3" destOrd="0" presId="urn:microsoft.com/office/officeart/2005/8/layout/list1"/>
    <dgm:cxn modelId="{0520991E-6D89-4388-A22D-28D818DEE288}" type="presParOf" srcId="{6826ACE1-DD8B-4058-AB0A-3A5B18AC3E9D}" destId="{4575D2C3-3DAB-4DCB-A298-0B29145B2CB7}" srcOrd="4" destOrd="0" presId="urn:microsoft.com/office/officeart/2005/8/layout/list1"/>
    <dgm:cxn modelId="{9D4DFA08-8F93-4E2D-A38C-C22F27F9CF01}" type="presParOf" srcId="{4575D2C3-3DAB-4DCB-A298-0B29145B2CB7}" destId="{3E2DD58C-F731-4E94-AB9E-B2B4072F00D1}" srcOrd="0" destOrd="0" presId="urn:microsoft.com/office/officeart/2005/8/layout/list1"/>
    <dgm:cxn modelId="{DF7E41CA-DB01-45DB-8F86-ADFB47D60DDE}" type="presParOf" srcId="{4575D2C3-3DAB-4DCB-A298-0B29145B2CB7}" destId="{C1E5FE91-6803-4651-B9CE-89A94DC3C926}" srcOrd="1" destOrd="0" presId="urn:microsoft.com/office/officeart/2005/8/layout/list1"/>
    <dgm:cxn modelId="{0FBC34BE-9278-40D3-A611-F93965D6A733}" type="presParOf" srcId="{6826ACE1-DD8B-4058-AB0A-3A5B18AC3E9D}" destId="{7FE68A5C-E831-4C78-94DC-E7A7BE3EF57D}" srcOrd="5" destOrd="0" presId="urn:microsoft.com/office/officeart/2005/8/layout/list1"/>
    <dgm:cxn modelId="{22F6BCE6-94D2-4FC8-BA32-0BCB5174D3CA}" type="presParOf" srcId="{6826ACE1-DD8B-4058-AB0A-3A5B18AC3E9D}" destId="{57C6749E-2DAD-4A77-B60B-135238E20A00}" srcOrd="6" destOrd="0" presId="urn:microsoft.com/office/officeart/2005/8/layout/list1"/>
    <dgm:cxn modelId="{3971E1A6-C737-40F2-BA05-C70EDD17C832}" type="presParOf" srcId="{6826ACE1-DD8B-4058-AB0A-3A5B18AC3E9D}" destId="{7A5EA10D-C9FA-40A0-866D-D30EFA117786}" srcOrd="7" destOrd="0" presId="urn:microsoft.com/office/officeart/2005/8/layout/list1"/>
    <dgm:cxn modelId="{77F3AAD7-DF70-4FB8-B472-C7B4D327B683}" type="presParOf" srcId="{6826ACE1-DD8B-4058-AB0A-3A5B18AC3E9D}" destId="{84CE8365-6F77-4FE5-9AE4-8416A1AB0D2A}" srcOrd="8" destOrd="0" presId="urn:microsoft.com/office/officeart/2005/8/layout/list1"/>
    <dgm:cxn modelId="{F78E041E-7485-4FFC-9652-7F43677418B4}" type="presParOf" srcId="{84CE8365-6F77-4FE5-9AE4-8416A1AB0D2A}" destId="{0B9C5744-BBB2-4458-9546-C9D72FD4419B}" srcOrd="0" destOrd="0" presId="urn:microsoft.com/office/officeart/2005/8/layout/list1"/>
    <dgm:cxn modelId="{E79E7F67-7D66-4B09-BECE-A65780B87CB9}" type="presParOf" srcId="{84CE8365-6F77-4FE5-9AE4-8416A1AB0D2A}" destId="{CC029724-521C-461A-B5B5-9538D860D3C4}" srcOrd="1" destOrd="0" presId="urn:microsoft.com/office/officeart/2005/8/layout/list1"/>
    <dgm:cxn modelId="{AD489BB5-6BC9-423F-8B76-A1EE5BE54420}" type="presParOf" srcId="{6826ACE1-DD8B-4058-AB0A-3A5B18AC3E9D}" destId="{32665D31-A6E2-4B21-9792-01E53EAFC714}" srcOrd="9" destOrd="0" presId="urn:microsoft.com/office/officeart/2005/8/layout/list1"/>
    <dgm:cxn modelId="{59916D4B-E966-43B6-8340-0486E44CF1F2}" type="presParOf" srcId="{6826ACE1-DD8B-4058-AB0A-3A5B18AC3E9D}" destId="{2D1E9A64-6B8C-4983-BB5A-BAAB0277E6A0}" srcOrd="10" destOrd="0" presId="urn:microsoft.com/office/officeart/2005/8/layout/list1"/>
    <dgm:cxn modelId="{CC9010D0-F308-44E9-BDB2-159D2146FBA9}" type="presParOf" srcId="{6826ACE1-DD8B-4058-AB0A-3A5B18AC3E9D}" destId="{E253F34C-BEA6-447C-8C48-382946352224}" srcOrd="11" destOrd="0" presId="urn:microsoft.com/office/officeart/2005/8/layout/list1"/>
    <dgm:cxn modelId="{0B1E92EA-2C9F-490A-B49F-1E1FFA570AF0}" type="presParOf" srcId="{6826ACE1-DD8B-4058-AB0A-3A5B18AC3E9D}" destId="{92E34904-A845-4F7F-A4E7-F4DFA94DF9F6}" srcOrd="12" destOrd="0" presId="urn:microsoft.com/office/officeart/2005/8/layout/list1"/>
    <dgm:cxn modelId="{03B55EAA-C0E6-4997-942E-DEF0E89F1A73}" type="presParOf" srcId="{92E34904-A845-4F7F-A4E7-F4DFA94DF9F6}" destId="{E5D9E843-0D3D-442A-9548-56DE07A43DB0}" srcOrd="0" destOrd="0" presId="urn:microsoft.com/office/officeart/2005/8/layout/list1"/>
    <dgm:cxn modelId="{8BE606DA-7B12-4F1A-96AE-7D3E616407C4}" type="presParOf" srcId="{92E34904-A845-4F7F-A4E7-F4DFA94DF9F6}" destId="{86A56BFC-5354-47CE-A374-B0339F88F7CB}" srcOrd="1" destOrd="0" presId="urn:microsoft.com/office/officeart/2005/8/layout/list1"/>
    <dgm:cxn modelId="{67912B1F-32F9-4437-B2F1-933F00DBAF4D}" type="presParOf" srcId="{6826ACE1-DD8B-4058-AB0A-3A5B18AC3E9D}" destId="{E6C2657D-41A4-4452-85E1-BED8EE7C485C}" srcOrd="13" destOrd="0" presId="urn:microsoft.com/office/officeart/2005/8/layout/list1"/>
    <dgm:cxn modelId="{27F568C4-61D3-4C2B-A392-351EF11FCF63}" type="presParOf" srcId="{6826ACE1-DD8B-4058-AB0A-3A5B18AC3E9D}" destId="{F2625796-3BAE-44A4-90F2-C57E2D003A82}" srcOrd="14" destOrd="0" presId="urn:microsoft.com/office/officeart/2005/8/layout/list1"/>
    <dgm:cxn modelId="{34B1A077-ED5C-49C9-958C-607E6114604D}" type="presParOf" srcId="{6826ACE1-DD8B-4058-AB0A-3A5B18AC3E9D}" destId="{8F6503F1-15C3-48C0-AADB-FF223BD9ED82}" srcOrd="15" destOrd="0" presId="urn:microsoft.com/office/officeart/2005/8/layout/list1"/>
    <dgm:cxn modelId="{C38C1E2D-7546-4C7F-BF3D-D43814B5140D}" type="presParOf" srcId="{6826ACE1-DD8B-4058-AB0A-3A5B18AC3E9D}" destId="{54C68EDA-9C1B-4CC8-A8E5-31B378ED6BAD}" srcOrd="16" destOrd="0" presId="urn:microsoft.com/office/officeart/2005/8/layout/list1"/>
    <dgm:cxn modelId="{A7143865-9D91-4A21-8FA9-A73F6557DD16}" type="presParOf" srcId="{54C68EDA-9C1B-4CC8-A8E5-31B378ED6BAD}" destId="{BF489F5D-1C59-46FD-B353-847B7225BFD7}" srcOrd="0" destOrd="0" presId="urn:microsoft.com/office/officeart/2005/8/layout/list1"/>
    <dgm:cxn modelId="{F6E119A6-C13F-4445-96F5-B86F592F1174}" type="presParOf" srcId="{54C68EDA-9C1B-4CC8-A8E5-31B378ED6BAD}" destId="{54C4AE40-2752-48A8-9A04-20E48FD53C36}" srcOrd="1" destOrd="0" presId="urn:microsoft.com/office/officeart/2005/8/layout/list1"/>
    <dgm:cxn modelId="{6C237BBF-727C-483E-A9BF-898321BCC69A}" type="presParOf" srcId="{6826ACE1-DD8B-4058-AB0A-3A5B18AC3E9D}" destId="{CAC44004-E4C4-41EF-98CB-35EACBC17125}" srcOrd="17" destOrd="0" presId="urn:microsoft.com/office/officeart/2005/8/layout/list1"/>
    <dgm:cxn modelId="{D6E764C0-0FCF-4CA5-81AF-6B977E8F02CD}" type="presParOf" srcId="{6826ACE1-DD8B-4058-AB0A-3A5B18AC3E9D}" destId="{C5B01A3B-013F-4979-A107-1030D617D4AB}" srcOrd="18" destOrd="0" presId="urn:microsoft.com/office/officeart/2005/8/layout/list1"/>
    <dgm:cxn modelId="{98333825-9E00-44BF-9EC7-8D0E635306A4}" type="presParOf" srcId="{6826ACE1-DD8B-4058-AB0A-3A5B18AC3E9D}" destId="{3EC40451-576F-4F9A-895D-4D5FEDD13EBF}" srcOrd="19" destOrd="0" presId="urn:microsoft.com/office/officeart/2005/8/layout/list1"/>
    <dgm:cxn modelId="{3F23FC1E-F0A2-4EBF-A6E7-D5AA17A59978}" type="presParOf" srcId="{6826ACE1-DD8B-4058-AB0A-3A5B18AC3E9D}" destId="{136B11F0-3AF9-4BCE-9EAA-57A3350B44F0}" srcOrd="20" destOrd="0" presId="urn:microsoft.com/office/officeart/2005/8/layout/list1"/>
    <dgm:cxn modelId="{441CBDA5-ACEB-4B78-92DE-B32FD42ED42B}" type="presParOf" srcId="{136B11F0-3AF9-4BCE-9EAA-57A3350B44F0}" destId="{B484AD25-416B-4301-9DA2-209EFC150116}" srcOrd="0" destOrd="0" presId="urn:microsoft.com/office/officeart/2005/8/layout/list1"/>
    <dgm:cxn modelId="{1C0233B1-8FC8-4DF1-9D5C-F43CC5EF65C1}" type="presParOf" srcId="{136B11F0-3AF9-4BCE-9EAA-57A3350B44F0}" destId="{91B3A1E3-05AF-4E88-BE07-1728E34AE34E}" srcOrd="1" destOrd="0" presId="urn:microsoft.com/office/officeart/2005/8/layout/list1"/>
    <dgm:cxn modelId="{3C8F1DBE-9711-48A8-ACC7-CAEF79CFA000}" type="presParOf" srcId="{6826ACE1-DD8B-4058-AB0A-3A5B18AC3E9D}" destId="{68A5B003-4B88-48AC-A7F3-151473E69518}" srcOrd="21" destOrd="0" presId="urn:microsoft.com/office/officeart/2005/8/layout/list1"/>
    <dgm:cxn modelId="{439526F2-40E5-40E0-8254-426113699C93}" type="presParOf" srcId="{6826ACE1-DD8B-4058-AB0A-3A5B18AC3E9D}" destId="{C5CF112A-8A67-46E1-A58B-8C71CD51B41A}" srcOrd="2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51B34-D87E-47DE-9A69-BB1DB4036F7F}">
      <dsp:nvSpPr>
        <dsp:cNvPr id="0" name=""/>
        <dsp:cNvSpPr/>
      </dsp:nvSpPr>
      <dsp:spPr>
        <a:xfrm>
          <a:off x="0" y="237720"/>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64C03C-DD7D-412C-9534-3013FC6056A9}">
      <dsp:nvSpPr>
        <dsp:cNvPr id="0" name=""/>
        <dsp:cNvSpPr/>
      </dsp:nvSpPr>
      <dsp:spPr>
        <a:xfrm>
          <a:off x="178816" y="60600"/>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Work breakdown structures</a:t>
          </a:r>
        </a:p>
      </dsp:txBody>
      <dsp:txXfrm>
        <a:off x="196109" y="77893"/>
        <a:ext cx="2468838" cy="319654"/>
      </dsp:txXfrm>
    </dsp:sp>
    <dsp:sp modelId="{57C6749E-2DAD-4A77-B60B-135238E20A00}">
      <dsp:nvSpPr>
        <dsp:cNvPr id="0" name=""/>
        <dsp:cNvSpPr/>
      </dsp:nvSpPr>
      <dsp:spPr>
        <a:xfrm>
          <a:off x="0" y="782040"/>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5FE91-6803-4651-B9CE-89A94DC3C926}">
      <dsp:nvSpPr>
        <dsp:cNvPr id="0" name=""/>
        <dsp:cNvSpPr/>
      </dsp:nvSpPr>
      <dsp:spPr>
        <a:xfrm>
          <a:off x="178816" y="604920"/>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Gantt charts</a:t>
          </a:r>
        </a:p>
      </dsp:txBody>
      <dsp:txXfrm>
        <a:off x="196109" y="622213"/>
        <a:ext cx="2468838" cy="319654"/>
      </dsp:txXfrm>
    </dsp:sp>
    <dsp:sp modelId="{2D1E9A64-6B8C-4983-BB5A-BAAB0277E6A0}">
      <dsp:nvSpPr>
        <dsp:cNvPr id="0" name=""/>
        <dsp:cNvSpPr/>
      </dsp:nvSpPr>
      <dsp:spPr>
        <a:xfrm>
          <a:off x="0" y="1326360"/>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029724-521C-461A-B5B5-9538D860D3C4}">
      <dsp:nvSpPr>
        <dsp:cNvPr id="0" name=""/>
        <dsp:cNvSpPr/>
      </dsp:nvSpPr>
      <dsp:spPr>
        <a:xfrm>
          <a:off x="178816" y="1149240"/>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PERT chart</a:t>
          </a:r>
        </a:p>
      </dsp:txBody>
      <dsp:txXfrm>
        <a:off x="196109" y="1166533"/>
        <a:ext cx="2468838" cy="319654"/>
      </dsp:txXfrm>
    </dsp:sp>
    <dsp:sp modelId="{F2625796-3BAE-44A4-90F2-C57E2D003A82}">
      <dsp:nvSpPr>
        <dsp:cNvPr id="0" name=""/>
        <dsp:cNvSpPr/>
      </dsp:nvSpPr>
      <dsp:spPr>
        <a:xfrm>
          <a:off x="0" y="1870679"/>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A56BFC-5354-47CE-A374-B0339F88F7CB}">
      <dsp:nvSpPr>
        <dsp:cNvPr id="0" name=""/>
        <dsp:cNvSpPr/>
      </dsp:nvSpPr>
      <dsp:spPr>
        <a:xfrm>
          <a:off x="178816" y="1693560"/>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Kanban</a:t>
          </a:r>
        </a:p>
      </dsp:txBody>
      <dsp:txXfrm>
        <a:off x="196109" y="1710853"/>
        <a:ext cx="2468838" cy="319654"/>
      </dsp:txXfrm>
    </dsp:sp>
    <dsp:sp modelId="{C5B01A3B-013F-4979-A107-1030D617D4AB}">
      <dsp:nvSpPr>
        <dsp:cNvPr id="0" name=""/>
        <dsp:cNvSpPr/>
      </dsp:nvSpPr>
      <dsp:spPr>
        <a:xfrm>
          <a:off x="0" y="2414999"/>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C4AE40-2752-48A8-9A04-20E48FD53C36}">
      <dsp:nvSpPr>
        <dsp:cNvPr id="0" name=""/>
        <dsp:cNvSpPr/>
      </dsp:nvSpPr>
      <dsp:spPr>
        <a:xfrm>
          <a:off x="178816" y="2237879"/>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Scrum</a:t>
          </a:r>
        </a:p>
      </dsp:txBody>
      <dsp:txXfrm>
        <a:off x="196109" y="2255172"/>
        <a:ext cx="2468838" cy="319654"/>
      </dsp:txXfrm>
    </dsp:sp>
    <dsp:sp modelId="{C5CF112A-8A67-46E1-A58B-8C71CD51B41A}">
      <dsp:nvSpPr>
        <dsp:cNvPr id="0" name=""/>
        <dsp:cNvSpPr/>
      </dsp:nvSpPr>
      <dsp:spPr>
        <a:xfrm>
          <a:off x="0" y="2959319"/>
          <a:ext cx="357632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B3A1E3-05AF-4E88-BE07-1728E34AE34E}">
      <dsp:nvSpPr>
        <dsp:cNvPr id="0" name=""/>
        <dsp:cNvSpPr/>
      </dsp:nvSpPr>
      <dsp:spPr>
        <a:xfrm>
          <a:off x="178816" y="2782199"/>
          <a:ext cx="2503424"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623" tIns="0" rIns="94623" bIns="0" numCol="1" spcCol="1270" anchor="ctr" anchorCtr="0">
          <a:noAutofit/>
        </a:bodyPr>
        <a:lstStyle/>
        <a:p>
          <a:pPr marL="0" lvl="0" indent="0" algn="l" defTabSz="533400">
            <a:lnSpc>
              <a:spcPct val="90000"/>
            </a:lnSpc>
            <a:spcBef>
              <a:spcPct val="0"/>
            </a:spcBef>
            <a:spcAft>
              <a:spcPct val="35000"/>
            </a:spcAft>
            <a:buNone/>
          </a:pPr>
          <a:r>
            <a:rPr lang="en-US" sz="1200" kern="1200" dirty="0"/>
            <a:t>Agile</a:t>
          </a:r>
        </a:p>
      </dsp:txBody>
      <dsp:txXfrm>
        <a:off x="196109" y="2799492"/>
        <a:ext cx="2468838"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transition spd="med">
    <p:pull/>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oleObject" Target="../embeddings/oleObject5.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5.bin"/><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5.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3.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5.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oleObject" Target="../embeddings/oleObject6.bin"/><Relationship Id="rId7" Type="http://schemas.openxmlformats.org/officeDocument/2006/relationships/diagramData" Target="../diagrams/data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svg"/><Relationship Id="rId11" Type="http://schemas.microsoft.com/office/2007/relationships/diagramDrawing" Target="../diagrams/drawing1.xml"/><Relationship Id="rId5" Type="http://schemas.openxmlformats.org/officeDocument/2006/relationships/image" Target="../media/image23.png"/><Relationship Id="rId10" Type="http://schemas.openxmlformats.org/officeDocument/2006/relationships/diagramColors" Target="../diagrams/colors1.xml"/><Relationship Id="rId4" Type="http://schemas.openxmlformats.org/officeDocument/2006/relationships/image" Target="../media/image21.emf"/><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321097"/>
            <a:ext cx="10525125" cy="1882567"/>
          </a:xfrm>
        </p:spPr>
        <p:txBody>
          <a:bodyPr anchor="b">
            <a:spAutoFit/>
          </a:bodyPr>
          <a:lstStyle/>
          <a:p>
            <a:r>
              <a:rPr lang="en-US" sz="4000" dirty="0"/>
              <a:t>Shell Bootcamp 2024</a:t>
            </a:r>
            <a:br>
              <a:rPr lang="en-US" sz="4000" dirty="0"/>
            </a:br>
            <a:r>
              <a:rPr lang="en-US" sz="4000" dirty="0"/>
              <a:t>Reflections for the training </a:t>
            </a:r>
          </a:p>
          <a:p>
            <a:r>
              <a:rPr lang="en-US" sz="4000" b="0" dirty="0"/>
              <a:t>26/08/2024 to 06/09/2024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Sakshi Neeraj</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06-Sep-2024</a:t>
            </a:r>
          </a:p>
        </p:txBody>
      </p:sp>
    </p:spTree>
    <p:extLst>
      <p:ext uri="{BB962C8B-B14F-4D97-AF65-F5344CB8AC3E}">
        <p14:creationId xmlns:p14="http://schemas.microsoft.com/office/powerpoint/2010/main" val="3267775274"/>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6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a:t>
            </a:r>
            <a:r>
              <a:rPr lang="en-US" dirty="0">
                <a:solidFill>
                  <a:prstClr val="black"/>
                </a:solidFill>
                <a:effectLst>
                  <a:outerShdw blurRad="38100" dist="38100" dir="2700000" algn="tl">
                    <a:srgbClr val="000000">
                      <a:alpha val="43137"/>
                    </a:srgbClr>
                  </a:outerShdw>
                </a:effectLst>
                <a:latin typeface="Arial"/>
              </a:rPr>
              <a:t>02</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/09/2024)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TextBox 1">
            <a:extLst>
              <a:ext uri="{FF2B5EF4-FFF2-40B4-BE49-F238E27FC236}">
                <a16:creationId xmlns:a16="http://schemas.microsoft.com/office/drawing/2014/main" id="{747AB5B8-5853-6350-9EDA-30EF4FF9BB8C}"/>
              </a:ext>
            </a:extLst>
          </p:cNvPr>
          <p:cNvSpPr txBox="1"/>
          <p:nvPr/>
        </p:nvSpPr>
        <p:spPr>
          <a:xfrm>
            <a:off x="483132" y="1399295"/>
            <a:ext cx="10083268" cy="323165"/>
          </a:xfrm>
          <a:prstGeom prst="rect">
            <a:avLst/>
          </a:prstGeom>
          <a:noFill/>
        </p:spPr>
        <p:txBody>
          <a:bodyPr wrap="square">
            <a:spAutoFit/>
          </a:bodyPr>
          <a:lstStyle/>
          <a:p>
            <a:pPr marL="0" indent="0">
              <a:buFont typeface="Arial" panose="020B0604020202020204" pitchFamily="34" charset="0"/>
              <a:buNone/>
            </a:pPr>
            <a:r>
              <a:rPr lang="en-US" sz="1500" b="1" dirty="0"/>
              <a:t>Software Testing: </a:t>
            </a:r>
            <a:r>
              <a:rPr lang="en-US" sz="1500" dirty="0"/>
              <a:t>System executed under special conditions and deviations from special conditions are recorded</a:t>
            </a:r>
          </a:p>
        </p:txBody>
      </p:sp>
      <p:pic>
        <p:nvPicPr>
          <p:cNvPr id="1026" name="Picture 2" descr="STLC 101 - Everything you need to know about Software Testing Lifecycle ...">
            <a:extLst>
              <a:ext uri="{FF2B5EF4-FFF2-40B4-BE49-F238E27FC236}">
                <a16:creationId xmlns:a16="http://schemas.microsoft.com/office/drawing/2014/main" id="{324B21F8-32BE-C2E0-0A93-3610D6603098}"/>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41566" y="1943100"/>
            <a:ext cx="5283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efinitive List Of 55 Types Of Software Testing - vrogue.co">
            <a:extLst>
              <a:ext uri="{FF2B5EF4-FFF2-40B4-BE49-F238E27FC236}">
                <a16:creationId xmlns:a16="http://schemas.microsoft.com/office/drawing/2014/main" id="{B8A17A17-4D89-7BD6-8A23-59B4CD4DCD0E}"/>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877878" y="1929837"/>
            <a:ext cx="4983162" cy="3693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332355-E6B8-ED82-2F42-06774690FEEC}"/>
              </a:ext>
            </a:extLst>
          </p:cNvPr>
          <p:cNvSpPr txBox="1"/>
          <p:nvPr/>
        </p:nvSpPr>
        <p:spPr>
          <a:xfrm>
            <a:off x="458788" y="5289611"/>
            <a:ext cx="6414770" cy="553998"/>
          </a:xfrm>
          <a:prstGeom prst="rect">
            <a:avLst/>
          </a:prstGeom>
          <a:noFill/>
        </p:spPr>
        <p:txBody>
          <a:bodyPr wrap="square">
            <a:spAutoFit/>
          </a:bodyPr>
          <a:lstStyle/>
          <a:p>
            <a:pPr marL="0" indent="0">
              <a:buFont typeface="Arial" panose="020B0604020202020204" pitchFamily="34" charset="0"/>
              <a:buNone/>
            </a:pPr>
            <a:r>
              <a:rPr lang="en-US" sz="1500" dirty="0" err="1"/>
              <a:t>Fitnesse</a:t>
            </a:r>
            <a:r>
              <a:rPr lang="en-US" sz="1500" dirty="0"/>
              <a:t> is a tool which works on Java 11 version and is used for Test Driven Environment</a:t>
            </a:r>
          </a:p>
        </p:txBody>
      </p:sp>
    </p:spTree>
    <p:extLst>
      <p:ext uri="{BB962C8B-B14F-4D97-AF65-F5344CB8AC3E}">
        <p14:creationId xmlns:p14="http://schemas.microsoft.com/office/powerpoint/2010/main" val="48359590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7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a:t>
            </a:r>
            <a:r>
              <a:rPr lang="en-US" dirty="0">
                <a:solidFill>
                  <a:prstClr val="black"/>
                </a:solidFill>
                <a:effectLst>
                  <a:outerShdw blurRad="38100" dist="38100" dir="2700000" algn="tl">
                    <a:srgbClr val="000000">
                      <a:alpha val="43137"/>
                    </a:srgbClr>
                  </a:outerShdw>
                </a:effectLst>
                <a:latin typeface="Arial"/>
              </a:rPr>
              <a:t>03</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/09/2024)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pic>
        <p:nvPicPr>
          <p:cNvPr id="2050" name="Picture 2" descr="Complete Guide to DevOps | Smartsheet">
            <a:extLst>
              <a:ext uri="{FF2B5EF4-FFF2-40B4-BE49-F238E27FC236}">
                <a16:creationId xmlns:a16="http://schemas.microsoft.com/office/drawing/2014/main" id="{8F6CE14E-92AE-628D-5620-EFB443885DE0}"/>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8065" y="1529088"/>
            <a:ext cx="3676967" cy="35575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AA2CB4-D4E4-CBA6-D570-138653EE18FE}"/>
              </a:ext>
            </a:extLst>
          </p:cNvPr>
          <p:cNvSpPr txBox="1"/>
          <p:nvPr/>
        </p:nvSpPr>
        <p:spPr>
          <a:xfrm>
            <a:off x="1214980" y="5196832"/>
            <a:ext cx="2583135" cy="784830"/>
          </a:xfrm>
          <a:prstGeom prst="rect">
            <a:avLst/>
          </a:prstGeom>
          <a:noFill/>
        </p:spPr>
        <p:txBody>
          <a:bodyPr wrap="square">
            <a:spAutoFit/>
          </a:bodyPr>
          <a:lstStyle/>
          <a:p>
            <a:pPr marL="0" indent="0" algn="ctr">
              <a:buFont typeface="Arial" panose="020B0604020202020204" pitchFamily="34" charset="0"/>
              <a:buNone/>
            </a:pPr>
            <a:r>
              <a:rPr lang="en-US" sz="1500" dirty="0" err="1"/>
              <a:t>Devops</a:t>
            </a:r>
            <a:r>
              <a:rPr lang="en-US" sz="1500" dirty="0"/>
              <a:t> is an integration of Development, IT Operations and Quality Assurance</a:t>
            </a:r>
          </a:p>
        </p:txBody>
      </p:sp>
      <p:pic>
        <p:nvPicPr>
          <p:cNvPr id="2052" name="Picture 4" descr="DevOps Automation Disclosed: How It Helps Your Business Process Become ...">
            <a:extLst>
              <a:ext uri="{FF2B5EF4-FFF2-40B4-BE49-F238E27FC236}">
                <a16:creationId xmlns:a16="http://schemas.microsoft.com/office/drawing/2014/main" id="{CC714902-F43B-9CE8-B33C-0EC1C08243D5}"/>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643942" y="1637578"/>
            <a:ext cx="4276843" cy="3897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330A9C-383C-0B6E-D4BE-4F2806EBC4C5}"/>
              </a:ext>
            </a:extLst>
          </p:cNvPr>
          <p:cNvSpPr txBox="1"/>
          <p:nvPr/>
        </p:nvSpPr>
        <p:spPr>
          <a:xfrm>
            <a:off x="8920785" y="2732028"/>
            <a:ext cx="3271215" cy="1708160"/>
          </a:xfrm>
          <a:prstGeom prst="rect">
            <a:avLst/>
          </a:prstGeom>
          <a:noFill/>
        </p:spPr>
        <p:txBody>
          <a:bodyPr wrap="square">
            <a:spAutoFit/>
          </a:bodyPr>
          <a:lstStyle/>
          <a:p>
            <a:pPr marL="285750" indent="-285750">
              <a:buFont typeface="Arial" panose="020B0604020202020204" pitchFamily="34" charset="0"/>
              <a:buChar char="•"/>
            </a:pPr>
            <a:r>
              <a:rPr lang="en-US" sz="1500" dirty="0"/>
              <a:t>Continuous Integration involves pushing code from local repository to a central repository to automate processes like testing and building of the code</a:t>
            </a:r>
          </a:p>
          <a:p>
            <a:pPr marL="285750" indent="-285750">
              <a:buFont typeface="Arial" panose="020B0604020202020204" pitchFamily="34" charset="0"/>
              <a:buChar char="•"/>
            </a:pPr>
            <a:r>
              <a:rPr lang="en-US" sz="1500" dirty="0"/>
              <a:t>Continuous delivery refers to the process of continuous release</a:t>
            </a:r>
          </a:p>
        </p:txBody>
      </p:sp>
      <p:sp>
        <p:nvSpPr>
          <p:cNvPr id="8" name="TextBox 7">
            <a:extLst>
              <a:ext uri="{FF2B5EF4-FFF2-40B4-BE49-F238E27FC236}">
                <a16:creationId xmlns:a16="http://schemas.microsoft.com/office/drawing/2014/main" id="{CC12C02A-FF7C-4820-F5BC-24D24F73F864}"/>
              </a:ext>
            </a:extLst>
          </p:cNvPr>
          <p:cNvSpPr txBox="1"/>
          <p:nvPr/>
        </p:nvSpPr>
        <p:spPr>
          <a:xfrm>
            <a:off x="3992880" y="5657132"/>
            <a:ext cx="6096000" cy="646331"/>
          </a:xfrm>
          <a:prstGeom prst="rect">
            <a:avLst/>
          </a:prstGeom>
          <a:noFill/>
        </p:spPr>
        <p:txBody>
          <a:bodyPr wrap="square">
            <a:spAutoFit/>
          </a:bodyPr>
          <a:lstStyle/>
          <a:p>
            <a:r>
              <a:rPr lang="en-US" sz="1800" dirty="0" err="1"/>
              <a:t>Github</a:t>
            </a:r>
            <a:r>
              <a:rPr lang="en-US" sz="1800" dirty="0"/>
              <a:t> actions can be used to create CI/CD workflows using YAML syntax to automate the CI/CD processes</a:t>
            </a:r>
          </a:p>
        </p:txBody>
      </p:sp>
    </p:spTree>
    <p:extLst>
      <p:ext uri="{BB962C8B-B14F-4D97-AF65-F5344CB8AC3E}">
        <p14:creationId xmlns:p14="http://schemas.microsoft.com/office/powerpoint/2010/main" val="298868585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8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a:t>
            </a:r>
            <a:r>
              <a:rPr lang="en-US" dirty="0">
                <a:solidFill>
                  <a:prstClr val="black"/>
                </a:solidFill>
                <a:effectLst>
                  <a:outerShdw blurRad="38100" dist="38100" dir="2700000" algn="tl">
                    <a:srgbClr val="000000">
                      <a:alpha val="43137"/>
                    </a:srgbClr>
                  </a:outerShdw>
                </a:effectLst>
                <a:latin typeface="Arial"/>
              </a:rPr>
              <a:t>04</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/09/2024)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pic>
        <p:nvPicPr>
          <p:cNvPr id="3074" name="Picture 2" descr="14 Essential SQL Commands [2024] | SQL Commands List PDF">
            <a:extLst>
              <a:ext uri="{FF2B5EF4-FFF2-40B4-BE49-F238E27FC236}">
                <a16:creationId xmlns:a16="http://schemas.microsoft.com/office/drawing/2014/main" id="{C39A4495-2214-48D9-60E3-6663BF4BD8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02" y="1958709"/>
            <a:ext cx="6526716" cy="3662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0F028C-1A91-76F1-437E-8CB7500E2B6B}"/>
              </a:ext>
            </a:extLst>
          </p:cNvPr>
          <p:cNvSpPr txBox="1"/>
          <p:nvPr/>
        </p:nvSpPr>
        <p:spPr>
          <a:xfrm>
            <a:off x="2184706" y="5755632"/>
            <a:ext cx="2788082" cy="323165"/>
          </a:xfrm>
          <a:prstGeom prst="rect">
            <a:avLst/>
          </a:prstGeom>
          <a:noFill/>
        </p:spPr>
        <p:txBody>
          <a:bodyPr wrap="square">
            <a:spAutoFit/>
          </a:bodyPr>
          <a:lstStyle/>
          <a:p>
            <a:r>
              <a:rPr lang="en-US" sz="1500" dirty="0"/>
              <a:t>SQL languages and their uses</a:t>
            </a:r>
          </a:p>
        </p:txBody>
      </p:sp>
      <p:graphicFrame>
        <p:nvGraphicFramePr>
          <p:cNvPr id="6" name="Table 5">
            <a:extLst>
              <a:ext uri="{FF2B5EF4-FFF2-40B4-BE49-F238E27FC236}">
                <a16:creationId xmlns:a16="http://schemas.microsoft.com/office/drawing/2014/main" id="{0679EC8C-4B6A-B8CC-0B4A-ECA574B8C8C1}"/>
              </a:ext>
            </a:extLst>
          </p:cNvPr>
          <p:cNvGraphicFramePr>
            <a:graphicFrameLocks noGrp="1"/>
          </p:cNvGraphicFramePr>
          <p:nvPr>
            <p:extLst>
              <p:ext uri="{D42A27DB-BD31-4B8C-83A1-F6EECF244321}">
                <p14:modId xmlns:p14="http://schemas.microsoft.com/office/powerpoint/2010/main" val="1414002319"/>
              </p:ext>
            </p:extLst>
          </p:nvPr>
        </p:nvGraphicFramePr>
        <p:xfrm>
          <a:off x="7357587" y="1927835"/>
          <a:ext cx="4249946" cy="3724420"/>
        </p:xfrm>
        <a:graphic>
          <a:graphicData uri="http://schemas.openxmlformats.org/drawingml/2006/table">
            <a:tbl>
              <a:tblPr firstRow="1" bandRow="1">
                <a:tableStyleId>{5C22544A-7EE6-4342-B048-85BDC9FD1C3A}</a:tableStyleId>
              </a:tblPr>
              <a:tblGrid>
                <a:gridCol w="2124973">
                  <a:extLst>
                    <a:ext uri="{9D8B030D-6E8A-4147-A177-3AD203B41FA5}">
                      <a16:colId xmlns:a16="http://schemas.microsoft.com/office/drawing/2014/main" val="687087335"/>
                    </a:ext>
                  </a:extLst>
                </a:gridCol>
                <a:gridCol w="2124973">
                  <a:extLst>
                    <a:ext uri="{9D8B030D-6E8A-4147-A177-3AD203B41FA5}">
                      <a16:colId xmlns:a16="http://schemas.microsoft.com/office/drawing/2014/main" val="753319291"/>
                    </a:ext>
                  </a:extLst>
                </a:gridCol>
              </a:tblGrid>
              <a:tr h="432580">
                <a:tc>
                  <a:txBody>
                    <a:bodyPr/>
                    <a:lstStyle/>
                    <a:p>
                      <a:pPr algn="ctr"/>
                      <a:r>
                        <a:rPr lang="en-US" dirty="0"/>
                        <a:t>SQL</a:t>
                      </a:r>
                    </a:p>
                  </a:txBody>
                  <a:tcPr/>
                </a:tc>
                <a:tc>
                  <a:txBody>
                    <a:bodyPr/>
                    <a:lstStyle/>
                    <a:p>
                      <a:pPr algn="ctr"/>
                      <a:r>
                        <a:rPr lang="en-US" dirty="0"/>
                        <a:t>PostgreSQL</a:t>
                      </a:r>
                    </a:p>
                  </a:txBody>
                  <a:tcPr/>
                </a:tc>
                <a:extLst>
                  <a:ext uri="{0D108BD9-81ED-4DB2-BD59-A6C34878D82A}">
                    <a16:rowId xmlns:a16="http://schemas.microsoft.com/office/drawing/2014/main" val="3845685774"/>
                  </a:ext>
                </a:extLst>
              </a:tr>
              <a:tr h="785249">
                <a:tc>
                  <a:txBody>
                    <a:bodyPr/>
                    <a:lstStyle/>
                    <a:p>
                      <a:pPr algn="l"/>
                      <a:r>
                        <a:rPr lang="en-US" dirty="0"/>
                        <a:t>Simple syntax </a:t>
                      </a:r>
                    </a:p>
                  </a:txBody>
                  <a:tcPr/>
                </a:tc>
                <a:tc>
                  <a:txBody>
                    <a:bodyPr/>
                    <a:lstStyle/>
                    <a:p>
                      <a:pPr algn="l"/>
                      <a:r>
                        <a:rPr lang="en-US" dirty="0"/>
                        <a:t>Extendible with more functionalities</a:t>
                      </a:r>
                    </a:p>
                  </a:txBody>
                  <a:tcPr/>
                </a:tc>
                <a:extLst>
                  <a:ext uri="{0D108BD9-81ED-4DB2-BD59-A6C34878D82A}">
                    <a16:rowId xmlns:a16="http://schemas.microsoft.com/office/drawing/2014/main" val="9368892"/>
                  </a:ext>
                </a:extLst>
              </a:tr>
              <a:tr h="785249">
                <a:tc>
                  <a:txBody>
                    <a:bodyPr/>
                    <a:lstStyle/>
                    <a:p>
                      <a:pPr algn="l"/>
                      <a:r>
                        <a:rPr lang="en-US" dirty="0"/>
                        <a:t>Simple data types like INT, VARCHAR</a:t>
                      </a:r>
                    </a:p>
                  </a:txBody>
                  <a:tcPr/>
                </a:tc>
                <a:tc>
                  <a:txBody>
                    <a:bodyPr/>
                    <a:lstStyle/>
                    <a:p>
                      <a:pPr algn="l"/>
                      <a:r>
                        <a:rPr lang="en-US" dirty="0"/>
                        <a:t>Advanced data types like JSON and arrays</a:t>
                      </a:r>
                    </a:p>
                  </a:txBody>
                  <a:tcPr/>
                </a:tc>
                <a:extLst>
                  <a:ext uri="{0D108BD9-81ED-4DB2-BD59-A6C34878D82A}">
                    <a16:rowId xmlns:a16="http://schemas.microsoft.com/office/drawing/2014/main" val="104130497"/>
                  </a:ext>
                </a:extLst>
              </a:tr>
              <a:tr h="785249">
                <a:tc>
                  <a:txBody>
                    <a:bodyPr/>
                    <a:lstStyle/>
                    <a:p>
                      <a:pPr algn="l"/>
                      <a:r>
                        <a:rPr lang="en-US" dirty="0"/>
                        <a:t>Limited to standard SQL commands</a:t>
                      </a:r>
                    </a:p>
                  </a:txBody>
                  <a:tcPr/>
                </a:tc>
                <a:tc>
                  <a:txBody>
                    <a:bodyPr/>
                    <a:lstStyle/>
                    <a:p>
                      <a:pPr algn="l"/>
                      <a:r>
                        <a:rPr lang="en-US" dirty="0"/>
                        <a:t>Advanced features like full search, table inheritance and custom inheritance</a:t>
                      </a:r>
                    </a:p>
                  </a:txBody>
                  <a:tcPr/>
                </a:tc>
                <a:extLst>
                  <a:ext uri="{0D108BD9-81ED-4DB2-BD59-A6C34878D82A}">
                    <a16:rowId xmlns:a16="http://schemas.microsoft.com/office/drawing/2014/main" val="974344274"/>
                  </a:ext>
                </a:extLst>
              </a:tr>
            </a:tbl>
          </a:graphicData>
        </a:graphic>
      </p:graphicFrame>
    </p:spTree>
    <p:extLst>
      <p:ext uri="{BB962C8B-B14F-4D97-AF65-F5344CB8AC3E}">
        <p14:creationId xmlns:p14="http://schemas.microsoft.com/office/powerpoint/2010/main" val="35394795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9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a:t>
            </a:r>
            <a:r>
              <a:rPr lang="en-US" dirty="0">
                <a:solidFill>
                  <a:prstClr val="black"/>
                </a:solidFill>
                <a:effectLst>
                  <a:outerShdw blurRad="38100" dist="38100" dir="2700000" algn="tl">
                    <a:srgbClr val="000000">
                      <a:alpha val="43137"/>
                    </a:srgbClr>
                  </a:outerShdw>
                </a:effectLst>
                <a:latin typeface="Arial"/>
              </a:rPr>
              <a:t>05</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/09/2024)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pic>
        <p:nvPicPr>
          <p:cNvPr id="4098" name="Picture 2" descr="Types of Cloud Computing">
            <a:extLst>
              <a:ext uri="{FF2B5EF4-FFF2-40B4-BE49-F238E27FC236}">
                <a16:creationId xmlns:a16="http://schemas.microsoft.com/office/drawing/2014/main" id="{F5DDDF96-D379-CD11-F156-B44D429E2EA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634"/>
          <a:stretch/>
        </p:blipFill>
        <p:spPr bwMode="auto">
          <a:xfrm>
            <a:off x="69820" y="1670620"/>
            <a:ext cx="6254780" cy="3582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E8F491-9059-544A-4560-4DA659D2FCD8}"/>
              </a:ext>
            </a:extLst>
          </p:cNvPr>
          <p:cNvSpPr txBox="1"/>
          <p:nvPr/>
        </p:nvSpPr>
        <p:spPr>
          <a:xfrm>
            <a:off x="1443362" y="5336111"/>
            <a:ext cx="3507695" cy="323165"/>
          </a:xfrm>
          <a:prstGeom prst="rect">
            <a:avLst/>
          </a:prstGeom>
          <a:noFill/>
        </p:spPr>
        <p:txBody>
          <a:bodyPr wrap="square">
            <a:spAutoFit/>
          </a:bodyPr>
          <a:lstStyle/>
          <a:p>
            <a:r>
              <a:rPr lang="en-US" sz="1500" dirty="0"/>
              <a:t>Different Cloud Computing frameworks</a:t>
            </a:r>
          </a:p>
        </p:txBody>
      </p:sp>
      <p:sp>
        <p:nvSpPr>
          <p:cNvPr id="6" name="TextBox 5">
            <a:extLst>
              <a:ext uri="{FF2B5EF4-FFF2-40B4-BE49-F238E27FC236}">
                <a16:creationId xmlns:a16="http://schemas.microsoft.com/office/drawing/2014/main" id="{EC8BBD63-2D85-2258-228C-6664F806DF4D}"/>
              </a:ext>
            </a:extLst>
          </p:cNvPr>
          <p:cNvSpPr txBox="1"/>
          <p:nvPr/>
        </p:nvSpPr>
        <p:spPr>
          <a:xfrm>
            <a:off x="6456680" y="1941742"/>
            <a:ext cx="5532120" cy="3416320"/>
          </a:xfrm>
          <a:prstGeom prst="rect">
            <a:avLst/>
          </a:prstGeom>
          <a:noFill/>
        </p:spPr>
        <p:txBody>
          <a:bodyPr wrap="square">
            <a:spAutoFit/>
          </a:bodyPr>
          <a:lstStyle/>
          <a:p>
            <a:pPr algn="l"/>
            <a:r>
              <a:rPr lang="en-US" b="1" i="0" dirty="0">
                <a:solidFill>
                  <a:srgbClr val="111111"/>
                </a:solidFill>
                <a:effectLst/>
                <a:latin typeface="-apple-system"/>
              </a:rPr>
              <a:t>Public Cloud</a:t>
            </a:r>
          </a:p>
          <a:p>
            <a:pPr algn="l"/>
            <a:r>
              <a:rPr lang="en-US" b="0" i="0" dirty="0">
                <a:solidFill>
                  <a:srgbClr val="111111"/>
                </a:solidFill>
                <a:effectLst/>
                <a:latin typeface="-apple-system"/>
              </a:rPr>
              <a:t>A public cloud is a cloud computing model where services are delivered over the internet and shared across multiple organizations.</a:t>
            </a:r>
          </a:p>
          <a:p>
            <a:pPr algn="l"/>
            <a:r>
              <a:rPr lang="en-US" b="1" i="0" dirty="0">
                <a:solidFill>
                  <a:srgbClr val="111111"/>
                </a:solidFill>
                <a:effectLst/>
                <a:latin typeface="-apple-system"/>
              </a:rPr>
              <a:t>Private Cloud</a:t>
            </a:r>
          </a:p>
          <a:p>
            <a:pPr algn="l"/>
            <a:r>
              <a:rPr lang="en-US" b="0" i="0" dirty="0">
                <a:solidFill>
                  <a:srgbClr val="111111"/>
                </a:solidFill>
                <a:effectLst/>
                <a:latin typeface="-apple-system"/>
              </a:rPr>
              <a:t>A private cloud is a cloud computing model dedicated to a single organization, providing enhanced security and control.</a:t>
            </a:r>
          </a:p>
          <a:p>
            <a:pPr algn="l"/>
            <a:r>
              <a:rPr lang="en-US" b="1" i="0" dirty="0">
                <a:solidFill>
                  <a:srgbClr val="111111"/>
                </a:solidFill>
                <a:effectLst/>
                <a:latin typeface="-apple-system"/>
              </a:rPr>
              <a:t>Hybrid Cloud</a:t>
            </a:r>
          </a:p>
          <a:p>
            <a:pPr algn="l"/>
            <a:r>
              <a:rPr lang="en-US" b="0" i="0" dirty="0">
                <a:solidFill>
                  <a:srgbClr val="111111"/>
                </a:solidFill>
                <a:effectLst/>
                <a:latin typeface="-apple-system"/>
              </a:rPr>
              <a:t>A hybrid cloud combines public and private clouds, allowing data and applications to be shared between them for greater flexibility.</a:t>
            </a:r>
          </a:p>
        </p:txBody>
      </p:sp>
    </p:spTree>
    <p:extLst>
      <p:ext uri="{BB962C8B-B14F-4D97-AF65-F5344CB8AC3E}">
        <p14:creationId xmlns:p14="http://schemas.microsoft.com/office/powerpoint/2010/main" val="35795325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10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a:t>
            </a:r>
            <a:r>
              <a:rPr lang="en-US" dirty="0">
                <a:solidFill>
                  <a:prstClr val="black"/>
                </a:solidFill>
                <a:effectLst>
                  <a:outerShdw blurRad="38100" dist="38100" dir="2700000" algn="tl">
                    <a:srgbClr val="000000">
                      <a:alpha val="43137"/>
                    </a:srgbClr>
                  </a:outerShdw>
                </a:effectLst>
                <a:latin typeface="Arial"/>
              </a:rPr>
              <a:t>06</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/09/2024)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pic>
        <p:nvPicPr>
          <p:cNvPr id="5" name="Picture 4">
            <a:extLst>
              <a:ext uri="{FF2B5EF4-FFF2-40B4-BE49-F238E27FC236}">
                <a16:creationId xmlns:a16="http://schemas.microsoft.com/office/drawing/2014/main" id="{7A5C7A7F-FB63-E885-4E19-87228B33E8E8}"/>
              </a:ext>
            </a:extLst>
          </p:cNvPr>
          <p:cNvPicPr>
            <a:picLocks noChangeAspect="1"/>
          </p:cNvPicPr>
          <p:nvPr/>
        </p:nvPicPr>
        <p:blipFill>
          <a:blip r:embed="rId7"/>
          <a:stretch>
            <a:fillRect/>
          </a:stretch>
        </p:blipFill>
        <p:spPr>
          <a:xfrm>
            <a:off x="203199" y="1606556"/>
            <a:ext cx="9123681" cy="1822444"/>
          </a:xfrm>
          <a:prstGeom prst="rect">
            <a:avLst/>
          </a:prstGeom>
        </p:spPr>
      </p:pic>
      <p:sp>
        <p:nvSpPr>
          <p:cNvPr id="6" name="TextBox 5">
            <a:extLst>
              <a:ext uri="{FF2B5EF4-FFF2-40B4-BE49-F238E27FC236}">
                <a16:creationId xmlns:a16="http://schemas.microsoft.com/office/drawing/2014/main" id="{E118D3EB-0D62-1081-F906-1050F9F7708D}"/>
              </a:ext>
            </a:extLst>
          </p:cNvPr>
          <p:cNvSpPr txBox="1"/>
          <p:nvPr/>
        </p:nvSpPr>
        <p:spPr>
          <a:xfrm>
            <a:off x="9586265" y="2412658"/>
            <a:ext cx="1940255" cy="784830"/>
          </a:xfrm>
          <a:prstGeom prst="rect">
            <a:avLst/>
          </a:prstGeom>
          <a:noFill/>
        </p:spPr>
        <p:txBody>
          <a:bodyPr wrap="square">
            <a:spAutoFit/>
          </a:bodyPr>
          <a:lstStyle/>
          <a:p>
            <a:r>
              <a:rPr lang="en-US" sz="1500" dirty="0"/>
              <a:t>Test Cases Report with User Story for HRM website</a:t>
            </a:r>
          </a:p>
        </p:txBody>
      </p:sp>
      <p:pic>
        <p:nvPicPr>
          <p:cNvPr id="8" name="Picture 7" descr="A screenshot of a computer&#10;&#10;Description automatically generated">
            <a:extLst>
              <a:ext uri="{FF2B5EF4-FFF2-40B4-BE49-F238E27FC236}">
                <a16:creationId xmlns:a16="http://schemas.microsoft.com/office/drawing/2014/main" id="{D1EC8F09-D6C8-2B4E-05A5-872E49038B0C}"/>
              </a:ext>
            </a:extLst>
          </p:cNvPr>
          <p:cNvPicPr>
            <a:picLocks noChangeAspect="1"/>
          </p:cNvPicPr>
          <p:nvPr/>
        </p:nvPicPr>
        <p:blipFill>
          <a:blip r:embed="rId8"/>
          <a:stretch>
            <a:fillRect/>
          </a:stretch>
        </p:blipFill>
        <p:spPr>
          <a:xfrm>
            <a:off x="463550" y="3574433"/>
            <a:ext cx="4917441" cy="240986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2AE70D1-2480-F2AD-DD7A-8EE98B6D1863}"/>
              </a:ext>
            </a:extLst>
          </p:cNvPr>
          <p:cNvPicPr>
            <a:picLocks noChangeAspect="1"/>
          </p:cNvPicPr>
          <p:nvPr/>
        </p:nvPicPr>
        <p:blipFill>
          <a:blip r:embed="rId9"/>
          <a:stretch>
            <a:fillRect/>
          </a:stretch>
        </p:blipFill>
        <p:spPr>
          <a:xfrm>
            <a:off x="5704840" y="3750805"/>
            <a:ext cx="5943600" cy="2073910"/>
          </a:xfrm>
          <a:prstGeom prst="rect">
            <a:avLst/>
          </a:prstGeom>
        </p:spPr>
      </p:pic>
      <p:sp>
        <p:nvSpPr>
          <p:cNvPr id="12" name="TextBox 11">
            <a:extLst>
              <a:ext uri="{FF2B5EF4-FFF2-40B4-BE49-F238E27FC236}">
                <a16:creationId xmlns:a16="http://schemas.microsoft.com/office/drawing/2014/main" id="{11A7E888-BCB9-E467-E47F-C6610BB777B5}"/>
              </a:ext>
            </a:extLst>
          </p:cNvPr>
          <p:cNvSpPr txBox="1"/>
          <p:nvPr/>
        </p:nvSpPr>
        <p:spPr>
          <a:xfrm>
            <a:off x="1971040" y="6065008"/>
            <a:ext cx="3652520" cy="323165"/>
          </a:xfrm>
          <a:prstGeom prst="rect">
            <a:avLst/>
          </a:prstGeom>
          <a:noFill/>
        </p:spPr>
        <p:txBody>
          <a:bodyPr wrap="square">
            <a:spAutoFit/>
          </a:bodyPr>
          <a:lstStyle/>
          <a:p>
            <a:r>
              <a:rPr lang="en-US" sz="1500" dirty="0"/>
              <a:t>Successful Build of </a:t>
            </a:r>
            <a:r>
              <a:rPr lang="en-US" sz="1500" dirty="0" err="1"/>
              <a:t>Github</a:t>
            </a:r>
            <a:r>
              <a:rPr lang="en-US" sz="1500" dirty="0"/>
              <a:t> Pipeline</a:t>
            </a:r>
          </a:p>
        </p:txBody>
      </p:sp>
      <p:sp>
        <p:nvSpPr>
          <p:cNvPr id="13" name="TextBox 12">
            <a:extLst>
              <a:ext uri="{FF2B5EF4-FFF2-40B4-BE49-F238E27FC236}">
                <a16:creationId xmlns:a16="http://schemas.microsoft.com/office/drawing/2014/main" id="{2B84F607-0C4B-D7B0-2C27-992BF633E496}"/>
              </a:ext>
            </a:extLst>
          </p:cNvPr>
          <p:cNvSpPr txBox="1"/>
          <p:nvPr/>
        </p:nvSpPr>
        <p:spPr>
          <a:xfrm>
            <a:off x="7760005" y="5852345"/>
            <a:ext cx="3652520" cy="323165"/>
          </a:xfrm>
          <a:prstGeom prst="rect">
            <a:avLst/>
          </a:prstGeom>
          <a:noFill/>
        </p:spPr>
        <p:txBody>
          <a:bodyPr wrap="square">
            <a:spAutoFit/>
          </a:bodyPr>
          <a:lstStyle/>
          <a:p>
            <a:r>
              <a:rPr lang="en-US" sz="1500" dirty="0"/>
              <a:t>Automated test cases for BMI calculator</a:t>
            </a:r>
          </a:p>
        </p:txBody>
      </p:sp>
    </p:spTree>
    <p:extLst>
      <p:ext uri="{BB962C8B-B14F-4D97-AF65-F5344CB8AC3E}">
        <p14:creationId xmlns:p14="http://schemas.microsoft.com/office/powerpoint/2010/main" val="96827013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
        <p:nvSpPr>
          <p:cNvPr id="6" name="TextBox 5">
            <a:extLst>
              <a:ext uri="{FF2B5EF4-FFF2-40B4-BE49-F238E27FC236}">
                <a16:creationId xmlns:a16="http://schemas.microsoft.com/office/drawing/2014/main" id="{D489EE2C-A60B-5DCB-80C9-0891F29D0EF9}"/>
              </a:ext>
            </a:extLst>
          </p:cNvPr>
          <p:cNvSpPr txBox="1"/>
          <p:nvPr/>
        </p:nvSpPr>
        <p:spPr>
          <a:xfrm>
            <a:off x="463550" y="1670620"/>
            <a:ext cx="10163810" cy="4196020"/>
          </a:xfrm>
          <a:prstGeom prst="rect">
            <a:avLst/>
          </a:prstGeom>
          <a:noFill/>
        </p:spPr>
        <p:txBody>
          <a:bodyPr wrap="square">
            <a:spAutoFit/>
          </a:bodyPr>
          <a:lstStyle/>
          <a:p>
            <a:pPr marL="0" indent="0">
              <a:lnSpc>
                <a:spcPct val="150000"/>
              </a:lnSpc>
              <a:buFont typeface="Arial" panose="020B0604020202020204" pitchFamily="34" charset="0"/>
              <a:buNone/>
            </a:pPr>
            <a:r>
              <a:rPr lang="en-US" sz="1800" b="1" dirty="0"/>
              <a:t>Attributes of a professional</a:t>
            </a:r>
            <a:r>
              <a:rPr lang="en-US" sz="1800" dirty="0"/>
              <a:t>: Learning about q</a:t>
            </a:r>
            <a:r>
              <a:rPr lang="en-US" dirty="0"/>
              <a:t>ualities of a professional helps us as individuals working for Shell as an organization flourishes when the employees uphold good attributes of a professional while being committed to their work and responsibilities.</a:t>
            </a:r>
            <a:endParaRPr lang="en-US" sz="1800" dirty="0"/>
          </a:p>
          <a:p>
            <a:pPr marL="0" indent="0">
              <a:lnSpc>
                <a:spcPct val="150000"/>
              </a:lnSpc>
              <a:buFont typeface="Arial" panose="020B0604020202020204" pitchFamily="34" charset="0"/>
              <a:buNone/>
            </a:pPr>
            <a:r>
              <a:rPr lang="en-US" sz="1800" b="1" dirty="0"/>
              <a:t>Meeting etiquettes</a:t>
            </a:r>
            <a:r>
              <a:rPr lang="en-US" sz="1800" dirty="0"/>
              <a:t>: </a:t>
            </a:r>
            <a:r>
              <a:rPr lang="en-US" dirty="0"/>
              <a:t>Knowing basic meeting etiquettes is very essential in order to present ourselves during any formal conversation. Having meeting etiquettes would help us as employees to accomplish our goals in a collaborative environment leading to Shell’s success.</a:t>
            </a:r>
            <a:endParaRPr lang="en-US" sz="1800" dirty="0"/>
          </a:p>
          <a:p>
            <a:pPr marL="0" indent="0">
              <a:lnSpc>
                <a:spcPct val="150000"/>
              </a:lnSpc>
              <a:buFont typeface="Arial" panose="020B0604020202020204" pitchFamily="34" charset="0"/>
              <a:buNone/>
            </a:pPr>
            <a:r>
              <a:rPr lang="en-US" sz="1800" b="1" dirty="0"/>
              <a:t>E-Mail writing</a:t>
            </a:r>
            <a:r>
              <a:rPr lang="en-US" sz="1800" dirty="0"/>
              <a:t>: Learning to write formal mails </a:t>
            </a:r>
            <a:r>
              <a:rPr lang="en-US" dirty="0"/>
              <a:t>is </a:t>
            </a:r>
            <a:r>
              <a:rPr lang="en-US" sz="1800" dirty="0"/>
              <a:t>essential as it helps to establish a pathway to formal documented communications which are necessary for a collaborative and engaging work environment so that employees communicate with internal as well as external stakeholders smoothly resulting in project accomplishment.</a:t>
            </a:r>
            <a:endParaRPr lang="en-US" dirty="0"/>
          </a:p>
        </p:txBody>
      </p:sp>
    </p:spTree>
    <p:extLst>
      <p:ext uri="{BB962C8B-B14F-4D97-AF65-F5344CB8AC3E}">
        <p14:creationId xmlns:p14="http://schemas.microsoft.com/office/powerpoint/2010/main" val="397151237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and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668065" y="2104503"/>
            <a:ext cx="5214576" cy="3371085"/>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500" dirty="0"/>
              <a:t>Stakeholder management will help employees identify the important stakeholders for a project, engage with them and make them efficient to meet the demands of the stakeholders</a:t>
            </a:r>
          </a:p>
          <a:p>
            <a:pPr>
              <a:lnSpc>
                <a:spcPct val="150000"/>
              </a:lnSpc>
            </a:pPr>
            <a:r>
              <a:rPr lang="en-US" sz="1500" dirty="0"/>
              <a:t>Characterizing stakeholders based on their power and interest levels will help Shell recognize which are the group of stakeholders which need to be given utmost importance leading to smother functioning and delivery of products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4988561" cy="3777808"/>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A8B43DAC-07B9-DBE1-C379-DEB7358C37AF}"/>
              </a:ext>
            </a:extLst>
          </p:cNvPr>
          <p:cNvPicPr>
            <a:picLocks noChangeAspect="1"/>
          </p:cNvPicPr>
          <p:nvPr/>
        </p:nvPicPr>
        <p:blipFill>
          <a:blip r:embed="rId7"/>
          <a:stretch>
            <a:fillRect/>
          </a:stretch>
        </p:blipFill>
        <p:spPr>
          <a:xfrm>
            <a:off x="6820930" y="2028435"/>
            <a:ext cx="3948670" cy="3346528"/>
          </a:xfrm>
          <a:prstGeom prst="rect">
            <a:avLst/>
          </a:prstGeom>
        </p:spPr>
      </p:pic>
    </p:spTree>
    <p:extLst>
      <p:ext uri="{BB962C8B-B14F-4D97-AF65-F5344CB8AC3E}">
        <p14:creationId xmlns:p14="http://schemas.microsoft.com/office/powerpoint/2010/main" val="317980567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and 5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668065" y="2223569"/>
            <a:ext cx="5349008" cy="33510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Business Analysis will play a key role in any of the projects undertaken by Shell</a:t>
            </a:r>
          </a:p>
          <a:p>
            <a:r>
              <a:rPr lang="en-US" sz="2000" dirty="0"/>
              <a:t>Thus, knowledge about the process of gathering and analyzing the requirements of a product is integral</a:t>
            </a:r>
          </a:p>
          <a:p>
            <a:r>
              <a:rPr lang="en-US" sz="2000" dirty="0"/>
              <a:t>Learning about project management techniques like PERT and Work Breakdown Structure is necessary to work on any project efficiently so that the project can be broken down into phases and each phase can be completed smoothly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2223569"/>
            <a:ext cx="5008881" cy="3351087"/>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Scrum is a project management technique used for a structured and collaborative approach to product delivery</a:t>
            </a:r>
          </a:p>
          <a:p>
            <a:r>
              <a:rPr lang="en-US" sz="2000" dirty="0"/>
              <a:t>Agile and Scrum are customer centric and thus are essential for an organization’s smoother functioning</a:t>
            </a:r>
          </a:p>
          <a:p>
            <a:r>
              <a:rPr lang="en-US" sz="2000" dirty="0"/>
              <a:t>Scrum incorporates the provisions to make changes into the product in accordance with the customer needs</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8636692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6 and 7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
        <p:nvSpPr>
          <p:cNvPr id="6" name="TextBox 5">
            <a:extLst>
              <a:ext uri="{FF2B5EF4-FFF2-40B4-BE49-F238E27FC236}">
                <a16:creationId xmlns:a16="http://schemas.microsoft.com/office/drawing/2014/main" id="{10EA7767-8B77-D0A9-2061-8269202E2AFA}"/>
              </a:ext>
            </a:extLst>
          </p:cNvPr>
          <p:cNvSpPr txBox="1"/>
          <p:nvPr/>
        </p:nvSpPr>
        <p:spPr>
          <a:xfrm>
            <a:off x="483132" y="1549741"/>
            <a:ext cx="9676868" cy="253402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800" dirty="0"/>
              <a:t>Software Testing is important for any organization in IT sector so that robust systems and applications can be formulated</a:t>
            </a:r>
          </a:p>
          <a:p>
            <a:pPr marL="285750" indent="-285750">
              <a:lnSpc>
                <a:spcPct val="150000"/>
              </a:lnSpc>
              <a:buFont typeface="Wingdings" panose="05000000000000000000" pitchFamily="2" charset="2"/>
              <a:buChar char="§"/>
            </a:pPr>
            <a:r>
              <a:rPr lang="en-US" dirty="0"/>
              <a:t>Shell when develops any IT infrastructure, needs constant testing to maintain its efficiency and correctness. Thus, learning Software Testing is important</a:t>
            </a:r>
          </a:p>
          <a:p>
            <a:pPr marL="285750" indent="-285750">
              <a:lnSpc>
                <a:spcPct val="150000"/>
              </a:lnSpc>
              <a:buFont typeface="Wingdings" panose="05000000000000000000" pitchFamily="2" charset="2"/>
              <a:buChar char="§"/>
            </a:pPr>
            <a:r>
              <a:rPr lang="en-US" sz="1800" dirty="0"/>
              <a:t>To bridge the gap between development and deployment stages of </a:t>
            </a:r>
            <a:r>
              <a:rPr lang="en-US" dirty="0"/>
              <a:t>SDLC, continuous automation is necessary for faster delivery of products, thus DevOps is essential.</a:t>
            </a:r>
            <a:endParaRPr lang="en-US" sz="1800" dirty="0"/>
          </a:p>
        </p:txBody>
      </p:sp>
    </p:spTree>
    <p:extLst>
      <p:ext uri="{BB962C8B-B14F-4D97-AF65-F5344CB8AC3E}">
        <p14:creationId xmlns:p14="http://schemas.microsoft.com/office/powerpoint/2010/main" val="44680593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668065" y="2042160"/>
            <a:ext cx="5612867" cy="2773680"/>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 Tech Computer Science Engineer</a:t>
            </a:r>
          </a:p>
          <a:p>
            <a:pPr marL="0" indent="0">
              <a:buFont typeface="Arial" panose="020B0604020202020204" pitchFamily="34" charset="0"/>
              <a:buNone/>
            </a:pPr>
            <a:r>
              <a:rPr lang="en-US" sz="2000" dirty="0"/>
              <a:t>Specialized in Data Analytics and Data Science</a:t>
            </a:r>
          </a:p>
          <a:p>
            <a:pPr marL="0" indent="0">
              <a:buFont typeface="Arial" panose="020B0604020202020204" pitchFamily="34" charset="0"/>
              <a:buNone/>
            </a:pPr>
            <a:r>
              <a:rPr lang="en-US" sz="2000" dirty="0"/>
              <a:t>Permanent resident at Delhi</a:t>
            </a:r>
          </a:p>
          <a:p>
            <a:pPr marL="0" indent="0">
              <a:buFont typeface="Arial" panose="020B0604020202020204" pitchFamily="34" charset="0"/>
              <a:buNone/>
            </a:pPr>
            <a:r>
              <a:rPr lang="en-US" sz="2000" dirty="0"/>
              <a:t>Organized</a:t>
            </a:r>
          </a:p>
          <a:p>
            <a:pPr marL="0" indent="0">
              <a:buFont typeface="Arial" panose="020B0604020202020204" pitchFamily="34" charset="0"/>
              <a:buNone/>
            </a:pPr>
            <a:r>
              <a:rPr lang="en-US" sz="2000" dirty="0"/>
              <a:t>Good at time management</a:t>
            </a:r>
          </a:p>
          <a:p>
            <a:pPr marL="0" indent="0">
              <a:buFont typeface="Arial" panose="020B0604020202020204" pitchFamily="34" charset="0"/>
              <a:buNone/>
            </a:pPr>
            <a:r>
              <a:rPr lang="en-US" sz="2000" dirty="0"/>
              <a:t>Hobby is cooking </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92240" y="2042159"/>
            <a:ext cx="5120640" cy="277368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Organized</a:t>
            </a:r>
            <a:endParaRPr lang="en-US" sz="2000" dirty="0"/>
          </a:p>
        </p:txBody>
      </p:sp>
      <p:pic>
        <p:nvPicPr>
          <p:cNvPr id="6" name="Picture 5">
            <a:extLst>
              <a:ext uri="{FF2B5EF4-FFF2-40B4-BE49-F238E27FC236}">
                <a16:creationId xmlns:a16="http://schemas.microsoft.com/office/drawing/2014/main" id="{663C355C-0F36-771F-161E-0D36E4DD0D3A}"/>
              </a:ext>
            </a:extLst>
          </p:cNvPr>
          <p:cNvPicPr>
            <a:picLocks noChangeAspect="1"/>
          </p:cNvPicPr>
          <p:nvPr/>
        </p:nvPicPr>
        <p:blipFill>
          <a:blip r:embed="rId5"/>
          <a:stretch>
            <a:fillRect/>
          </a:stretch>
        </p:blipFill>
        <p:spPr>
          <a:xfrm>
            <a:off x="6587674" y="2169160"/>
            <a:ext cx="4843922" cy="2072640"/>
          </a:xfrm>
          <a:prstGeom prst="rect">
            <a:avLst/>
          </a:prstGeom>
        </p:spPr>
      </p:pic>
      <p:sp>
        <p:nvSpPr>
          <p:cNvPr id="8" name="TextBox 7">
            <a:extLst>
              <a:ext uri="{FF2B5EF4-FFF2-40B4-BE49-F238E27FC236}">
                <a16:creationId xmlns:a16="http://schemas.microsoft.com/office/drawing/2014/main" id="{4E57BFF7-707C-D4BF-3BA3-6E9B3CB9CF9B}"/>
              </a:ext>
            </a:extLst>
          </p:cNvPr>
          <p:cNvSpPr txBox="1"/>
          <p:nvPr/>
        </p:nvSpPr>
        <p:spPr>
          <a:xfrm>
            <a:off x="7853680" y="4344154"/>
            <a:ext cx="2763520" cy="369332"/>
          </a:xfrm>
          <a:prstGeom prst="rect">
            <a:avLst/>
          </a:prstGeom>
          <a:noFill/>
        </p:spPr>
        <p:txBody>
          <a:bodyPr wrap="square">
            <a:spAutoFit/>
          </a:bodyPr>
          <a:lstStyle/>
          <a:p>
            <a:pPr marL="0" indent="0">
              <a:buFont typeface="Arial" panose="020B0604020202020204" pitchFamily="34" charset="0"/>
              <a:buNone/>
            </a:pPr>
            <a:r>
              <a:rPr lang="en-US" sz="1800" dirty="0"/>
              <a:t>Organized and managed</a:t>
            </a:r>
          </a:p>
        </p:txBody>
      </p:sp>
    </p:spTree>
    <p:extLst>
      <p:ext uri="{BB962C8B-B14F-4D97-AF65-F5344CB8AC3E}">
        <p14:creationId xmlns:p14="http://schemas.microsoft.com/office/powerpoint/2010/main" val="867832184"/>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8 and 9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
        <p:nvSpPr>
          <p:cNvPr id="2" name="TextBox 1">
            <a:extLst>
              <a:ext uri="{FF2B5EF4-FFF2-40B4-BE49-F238E27FC236}">
                <a16:creationId xmlns:a16="http://schemas.microsoft.com/office/drawing/2014/main" id="{06E81123-9AA4-411E-F4A9-375EA87F6E92}"/>
              </a:ext>
            </a:extLst>
          </p:cNvPr>
          <p:cNvSpPr txBox="1"/>
          <p:nvPr/>
        </p:nvSpPr>
        <p:spPr>
          <a:xfrm>
            <a:off x="483132" y="1549741"/>
            <a:ext cx="9676868" cy="170303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800" dirty="0"/>
              <a:t>Cloud services are helpful in scaling Shell’s IT infrastructure and thus expanding the horizons of the organization’s business</a:t>
            </a:r>
          </a:p>
          <a:p>
            <a:pPr marL="285750" indent="-285750">
              <a:lnSpc>
                <a:spcPct val="150000"/>
              </a:lnSpc>
              <a:buFont typeface="Wingdings" panose="05000000000000000000" pitchFamily="2" charset="2"/>
              <a:buChar char="§"/>
            </a:pPr>
            <a:r>
              <a:rPr lang="en-US" dirty="0"/>
              <a:t>Data acts a fuel to efficiency of any organization. Thus, learning database management systems is a critical aspect of an organization’s success</a:t>
            </a:r>
            <a:endParaRPr lang="en-US" sz="1800" dirty="0"/>
          </a:p>
        </p:txBody>
      </p:sp>
    </p:spTree>
    <p:extLst>
      <p:ext uri="{BB962C8B-B14F-4D97-AF65-F5344CB8AC3E}">
        <p14:creationId xmlns:p14="http://schemas.microsoft.com/office/powerpoint/2010/main" val="406446353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10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
        <p:nvSpPr>
          <p:cNvPr id="6" name="TextBox 5">
            <a:extLst>
              <a:ext uri="{FF2B5EF4-FFF2-40B4-BE49-F238E27FC236}">
                <a16:creationId xmlns:a16="http://schemas.microsoft.com/office/drawing/2014/main" id="{A7F826AC-CD5F-F88D-3AB9-E937B7AAC9D7}"/>
              </a:ext>
            </a:extLst>
          </p:cNvPr>
          <p:cNvSpPr txBox="1"/>
          <p:nvPr/>
        </p:nvSpPr>
        <p:spPr>
          <a:xfrm>
            <a:off x="463550" y="1780222"/>
            <a:ext cx="10616388" cy="211852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800" dirty="0"/>
              <a:t>Complete hands on sessions on </a:t>
            </a:r>
            <a:r>
              <a:rPr lang="en-US" sz="1800" dirty="0" err="1"/>
              <a:t>Github</a:t>
            </a:r>
            <a:r>
              <a:rPr lang="en-US" sz="1800" dirty="0"/>
              <a:t> actions will be helpful in </a:t>
            </a:r>
            <a:r>
              <a:rPr lang="en-US" sz="1800" dirty="0" err="1"/>
              <a:t>automatijng</a:t>
            </a:r>
            <a:r>
              <a:rPr lang="en-US" sz="1800" dirty="0"/>
              <a:t> Shell’s CI/CD pipeline</a:t>
            </a:r>
          </a:p>
          <a:p>
            <a:pPr marL="285750" indent="-285750">
              <a:lnSpc>
                <a:spcPct val="150000"/>
              </a:lnSpc>
              <a:buFont typeface="Wingdings" panose="05000000000000000000" pitchFamily="2" charset="2"/>
              <a:buChar char="§"/>
            </a:pPr>
            <a:r>
              <a:rPr lang="en-US" dirty="0"/>
              <a:t>This would help bridge the gap between the developers and the deploying teams leading to faster delivery of business</a:t>
            </a:r>
          </a:p>
          <a:p>
            <a:pPr marL="285750" indent="-285750">
              <a:lnSpc>
                <a:spcPct val="150000"/>
              </a:lnSpc>
              <a:buFont typeface="Wingdings" panose="05000000000000000000" pitchFamily="2" charset="2"/>
              <a:buChar char="§"/>
            </a:pPr>
            <a:r>
              <a:rPr lang="en-US" sz="1800" dirty="0"/>
              <a:t>CI/CD actions would help automate processes of testing and deployment leading </a:t>
            </a:r>
            <a:r>
              <a:rPr lang="en-US" dirty="0"/>
              <a:t>to efficiency in business product delivery</a:t>
            </a:r>
            <a:endParaRPr lang="en-US" sz="1800" dirty="0"/>
          </a:p>
        </p:txBody>
      </p:sp>
    </p:spTree>
    <p:extLst>
      <p:ext uri="{BB962C8B-B14F-4D97-AF65-F5344CB8AC3E}">
        <p14:creationId xmlns:p14="http://schemas.microsoft.com/office/powerpoint/2010/main" val="69052200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 2 and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23</a:t>
            </a:fld>
            <a:endParaRPr lang="en-IN"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
        <p:nvSpPr>
          <p:cNvPr id="9" name="TextBox 8">
            <a:extLst>
              <a:ext uri="{FF2B5EF4-FFF2-40B4-BE49-F238E27FC236}">
                <a16:creationId xmlns:a16="http://schemas.microsoft.com/office/drawing/2014/main" id="{F3355D60-12FD-FE6E-2E7A-5A0358CDD861}"/>
              </a:ext>
            </a:extLst>
          </p:cNvPr>
          <p:cNvSpPr txBox="1"/>
          <p:nvPr/>
        </p:nvSpPr>
        <p:spPr>
          <a:xfrm>
            <a:off x="668065" y="1501879"/>
            <a:ext cx="9176976" cy="33650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Characterizing stakeholders in accordance to their degree of power and interest in the product needed practice</a:t>
            </a:r>
          </a:p>
          <a:p>
            <a:pPr marL="285750" indent="-285750">
              <a:lnSpc>
                <a:spcPct val="150000"/>
              </a:lnSpc>
              <a:buFont typeface="Arial" panose="020B0604020202020204" pitchFamily="34" charset="0"/>
              <a:buChar char="•"/>
            </a:pPr>
            <a:r>
              <a:rPr lang="en-US" dirty="0"/>
              <a:t>Understanding their degree of authority and approximation of stakeholders’ interest in the product was a complex task</a:t>
            </a:r>
          </a:p>
          <a:p>
            <a:pPr marL="285750" indent="-285750">
              <a:lnSpc>
                <a:spcPct val="150000"/>
              </a:lnSpc>
              <a:buFont typeface="Arial" panose="020B0604020202020204" pitchFamily="34" charset="0"/>
              <a:buChar char="•"/>
            </a:pPr>
            <a:r>
              <a:rPr lang="en-US" dirty="0"/>
              <a:t>Building skills of a team player needed mutual understanding amongst the team members which took time</a:t>
            </a:r>
          </a:p>
          <a:p>
            <a:pPr marL="285750" indent="-285750">
              <a:lnSpc>
                <a:spcPct val="150000"/>
              </a:lnSpc>
              <a:buFont typeface="Arial" panose="020B0604020202020204" pitchFamily="34" charset="0"/>
              <a:buChar char="•"/>
            </a:pPr>
            <a:r>
              <a:rPr lang="en-US" dirty="0"/>
              <a:t>Effective communication amongst the team members in group tasks required efforts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34094418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a:xfrm>
            <a:off x="483133" y="1247676"/>
            <a:ext cx="11260278" cy="713216"/>
          </a:xfrm>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 and 5</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
        <p:nvSpPr>
          <p:cNvPr id="5" name="TextBox 4">
            <a:extLst>
              <a:ext uri="{FF2B5EF4-FFF2-40B4-BE49-F238E27FC236}">
                <a16:creationId xmlns:a16="http://schemas.microsoft.com/office/drawing/2014/main" id="{C10E6E6E-8A43-FE8E-F846-6ED7FCB5CC45}"/>
              </a:ext>
            </a:extLst>
          </p:cNvPr>
          <p:cNvSpPr txBox="1"/>
          <p:nvPr/>
        </p:nvSpPr>
        <p:spPr>
          <a:xfrm>
            <a:off x="668065" y="2223239"/>
            <a:ext cx="9176976"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Implementing Scrum lifecycle in real world use cases needed a deeper understanding of the Scrum elements</a:t>
            </a:r>
          </a:p>
          <a:p>
            <a:pPr marL="285750" indent="-285750">
              <a:lnSpc>
                <a:spcPct val="150000"/>
              </a:lnSpc>
              <a:buFont typeface="Arial" panose="020B0604020202020204" pitchFamily="34" charset="0"/>
              <a:buChar char="•"/>
            </a:pPr>
            <a:r>
              <a:rPr lang="en-US" dirty="0"/>
              <a:t>Formulation of epics and use cases of a real-world project took time and a comprehensive understanding of Sprint processes</a:t>
            </a:r>
          </a:p>
          <a:p>
            <a:pPr marL="285750" indent="-285750">
              <a:lnSpc>
                <a:spcPct val="150000"/>
              </a:lnSpc>
              <a:buFont typeface="Arial" panose="020B0604020202020204" pitchFamily="34" charset="0"/>
              <a:buChar char="•"/>
            </a:pPr>
            <a:r>
              <a:rPr lang="en-US" dirty="0"/>
              <a:t>Changing requirements in an Agile framework can be complex to handle</a:t>
            </a:r>
          </a:p>
        </p:txBody>
      </p:sp>
    </p:spTree>
    <p:extLst>
      <p:ext uri="{BB962C8B-B14F-4D97-AF65-F5344CB8AC3E}">
        <p14:creationId xmlns:p14="http://schemas.microsoft.com/office/powerpoint/2010/main" val="188439432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a:xfrm>
            <a:off x="483133" y="1247676"/>
            <a:ext cx="11260278" cy="713216"/>
          </a:xfrm>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Learnings 6 to 10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
        <p:nvSpPr>
          <p:cNvPr id="5" name="TextBox 4">
            <a:extLst>
              <a:ext uri="{FF2B5EF4-FFF2-40B4-BE49-F238E27FC236}">
                <a16:creationId xmlns:a16="http://schemas.microsoft.com/office/drawing/2014/main" id="{C10E6E6E-8A43-FE8E-F846-6ED7FCB5CC45}"/>
              </a:ext>
            </a:extLst>
          </p:cNvPr>
          <p:cNvSpPr txBox="1"/>
          <p:nvPr/>
        </p:nvSpPr>
        <p:spPr>
          <a:xfrm>
            <a:off x="668065" y="2223239"/>
            <a:ext cx="9176976" cy="12875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Development of VM in Azure took time</a:t>
            </a:r>
          </a:p>
          <a:p>
            <a:pPr marL="285750" indent="-285750">
              <a:lnSpc>
                <a:spcPct val="150000"/>
              </a:lnSpc>
              <a:buFont typeface="Arial" panose="020B0604020202020204" pitchFamily="34" charset="0"/>
              <a:buChar char="•"/>
            </a:pPr>
            <a:r>
              <a:rPr lang="en-US" dirty="0"/>
              <a:t>Building automation workflow in </a:t>
            </a:r>
            <a:r>
              <a:rPr lang="en-US" dirty="0" err="1"/>
              <a:t>Github</a:t>
            </a:r>
            <a:r>
              <a:rPr lang="en-US" dirty="0"/>
              <a:t> was new</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82712505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27</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2471738"/>
            <a:ext cx="2996637" cy="237995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Start with IDSO specific training</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2458811"/>
            <a:ext cx="3060802" cy="2392877"/>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effectLst>
                  <a:outerShdw blurRad="38100" dist="38100" dir="2700000" algn="tl">
                    <a:srgbClr val="000000">
                      <a:alpha val="43137"/>
                    </a:srgbClr>
                  </a:outerShdw>
                </a:effectLst>
              </a:rPr>
              <a:t>Devote next few weeks on IDSO specific topics</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2453213"/>
            <a:ext cx="3060802" cy="2392877"/>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To be able to learn fundamental tech stacks of IDSO</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764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764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758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29</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We did an activity of poster making related to qualities of a professional, the central quality was “integrity” around which other attributes like responsibility, honesty revolved.</a:t>
            </a:r>
          </a:p>
          <a:p>
            <a:r>
              <a:rPr lang="en-US" sz="2000" dirty="0"/>
              <a:t>We also made a presentation on “Employee incentive revision plan” which gave us a clear understanding as to how a comprehensive presentation should be delivered.</a:t>
            </a:r>
          </a:p>
          <a:p>
            <a:r>
              <a:rPr lang="en-US" sz="2000" dirty="0"/>
              <a:t>We designed Scrum epics and use cases for a project which gave us a practical note of how agile and scrum work for team collaboration.</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EB3A55DC-101D-62C2-33D0-3B0E7EBC2F1A}"/>
              </a:ext>
            </a:extLst>
          </p:cNvPr>
          <p:cNvPicPr>
            <a:picLocks noChangeAspect="1"/>
          </p:cNvPicPr>
          <p:nvPr/>
        </p:nvPicPr>
        <p:blipFill>
          <a:blip r:embed="rId7"/>
          <a:stretch>
            <a:fillRect/>
          </a:stretch>
        </p:blipFill>
        <p:spPr>
          <a:xfrm>
            <a:off x="7732859" y="3762346"/>
            <a:ext cx="3875743" cy="2179222"/>
          </a:xfrm>
          <a:prstGeom prst="rect">
            <a:avLst/>
          </a:prstGeom>
        </p:spPr>
      </p:pic>
      <p:pic>
        <p:nvPicPr>
          <p:cNvPr id="6" name="Picture 5">
            <a:extLst>
              <a:ext uri="{FF2B5EF4-FFF2-40B4-BE49-F238E27FC236}">
                <a16:creationId xmlns:a16="http://schemas.microsoft.com/office/drawing/2014/main" id="{D238BEF1-74A3-9FB9-908A-50A62F9F1FD1}"/>
              </a:ext>
            </a:extLst>
          </p:cNvPr>
          <p:cNvPicPr>
            <a:picLocks noChangeAspect="1"/>
          </p:cNvPicPr>
          <p:nvPr/>
        </p:nvPicPr>
        <p:blipFill>
          <a:blip r:embed="rId8"/>
          <a:stretch>
            <a:fillRect/>
          </a:stretch>
        </p:blipFill>
        <p:spPr>
          <a:xfrm>
            <a:off x="6466868" y="2042082"/>
            <a:ext cx="3002336" cy="1926413"/>
          </a:xfrm>
          <a:prstGeom prst="rect">
            <a:avLst/>
          </a:prstGeom>
        </p:spPr>
      </p:pic>
      <p:sp>
        <p:nvSpPr>
          <p:cNvPr id="8" name="TextBox 7">
            <a:extLst>
              <a:ext uri="{FF2B5EF4-FFF2-40B4-BE49-F238E27FC236}">
                <a16:creationId xmlns:a16="http://schemas.microsoft.com/office/drawing/2014/main" id="{C54D1956-5EA4-127C-2D0B-7106620FC4B7}"/>
              </a:ext>
            </a:extLst>
          </p:cNvPr>
          <p:cNvSpPr txBox="1"/>
          <p:nvPr/>
        </p:nvSpPr>
        <p:spPr>
          <a:xfrm>
            <a:off x="9670730" y="2717548"/>
            <a:ext cx="1768180" cy="369332"/>
          </a:xfrm>
          <a:prstGeom prst="rect">
            <a:avLst/>
          </a:prstGeom>
          <a:noFill/>
        </p:spPr>
        <p:txBody>
          <a:bodyPr wrap="square">
            <a:spAutoFit/>
          </a:bodyPr>
          <a:lstStyle/>
          <a:p>
            <a:pPr marL="0" indent="0">
              <a:buFont typeface="Arial" panose="020B0604020202020204" pitchFamily="34" charset="0"/>
              <a:buNone/>
            </a:pPr>
            <a:r>
              <a:rPr lang="en-US" sz="1800" dirty="0"/>
              <a:t>Poster making</a:t>
            </a:r>
          </a:p>
        </p:txBody>
      </p:sp>
      <p:sp>
        <p:nvSpPr>
          <p:cNvPr id="9" name="TextBox 8">
            <a:extLst>
              <a:ext uri="{FF2B5EF4-FFF2-40B4-BE49-F238E27FC236}">
                <a16:creationId xmlns:a16="http://schemas.microsoft.com/office/drawing/2014/main" id="{9F525E7C-6F2C-BF84-339C-59A8EF74D3D6}"/>
              </a:ext>
            </a:extLst>
          </p:cNvPr>
          <p:cNvSpPr txBox="1"/>
          <p:nvPr/>
        </p:nvSpPr>
        <p:spPr>
          <a:xfrm>
            <a:off x="6483574" y="4851957"/>
            <a:ext cx="1484462" cy="369332"/>
          </a:xfrm>
          <a:prstGeom prst="rect">
            <a:avLst/>
          </a:prstGeom>
          <a:noFill/>
        </p:spPr>
        <p:txBody>
          <a:bodyPr wrap="square">
            <a:spAutoFit/>
          </a:bodyPr>
          <a:lstStyle/>
          <a:p>
            <a:pPr marL="0" indent="0">
              <a:buFont typeface="Arial" panose="020B0604020202020204" pitchFamily="34" charset="0"/>
              <a:buNone/>
            </a:pPr>
            <a:r>
              <a:rPr lang="en-US" sz="1800" dirty="0"/>
              <a:t>Presentation</a:t>
            </a:r>
          </a:p>
        </p:txBody>
      </p:sp>
    </p:spTree>
    <p:extLst>
      <p:ext uri="{BB962C8B-B14F-4D97-AF65-F5344CB8AC3E}">
        <p14:creationId xmlns:p14="http://schemas.microsoft.com/office/powerpoint/2010/main" val="224308170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30</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A94308A-54BA-6345-BD91-625DE378A7E6}"/>
              </a:ext>
            </a:extLst>
          </p:cNvPr>
          <p:cNvPicPr>
            <a:picLocks noChangeAspect="1"/>
          </p:cNvPicPr>
          <p:nvPr/>
        </p:nvPicPr>
        <p:blipFill>
          <a:blip r:embed="rId7"/>
          <a:stretch>
            <a:fillRect/>
          </a:stretch>
        </p:blipFill>
        <p:spPr>
          <a:xfrm>
            <a:off x="6369007" y="1748273"/>
            <a:ext cx="5438408" cy="3641178"/>
          </a:xfrm>
          <a:prstGeom prst="rect">
            <a:avLst/>
          </a:prstGeom>
        </p:spPr>
      </p:pic>
      <p:sp>
        <p:nvSpPr>
          <p:cNvPr id="15" name="TextBox 14">
            <a:extLst>
              <a:ext uri="{FF2B5EF4-FFF2-40B4-BE49-F238E27FC236}">
                <a16:creationId xmlns:a16="http://schemas.microsoft.com/office/drawing/2014/main" id="{44223FF6-F011-8304-1F2E-4DEF07460D1E}"/>
              </a:ext>
            </a:extLst>
          </p:cNvPr>
          <p:cNvSpPr txBox="1"/>
          <p:nvPr/>
        </p:nvSpPr>
        <p:spPr>
          <a:xfrm>
            <a:off x="668065" y="2803076"/>
            <a:ext cx="5154930" cy="170303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800" dirty="0"/>
              <a:t>Presented a case study showing </a:t>
            </a:r>
            <a:r>
              <a:rPr lang="en-US" sz="1800" dirty="0" err="1"/>
              <a:t>Github</a:t>
            </a:r>
            <a:r>
              <a:rPr lang="en-US" sz="1800" dirty="0"/>
              <a:t> Actions for </a:t>
            </a:r>
            <a:r>
              <a:rPr lang="en-US" sz="1800" dirty="0" err="1"/>
              <a:t>Devops</a:t>
            </a:r>
            <a:r>
              <a:rPr lang="en-US" sz="1800" dirty="0"/>
              <a:t> pipeline</a:t>
            </a:r>
          </a:p>
          <a:p>
            <a:pPr marL="285750" indent="-285750">
              <a:lnSpc>
                <a:spcPct val="150000"/>
              </a:lnSpc>
              <a:buFont typeface="Wingdings" panose="05000000000000000000" pitchFamily="2" charset="2"/>
              <a:buChar char="§"/>
            </a:pPr>
            <a:r>
              <a:rPr lang="en-US" sz="1800" dirty="0"/>
              <a:t>Developed workflow in </a:t>
            </a:r>
            <a:r>
              <a:rPr lang="en-US" sz="1800" dirty="0" err="1"/>
              <a:t>Github</a:t>
            </a:r>
            <a:r>
              <a:rPr lang="en-US" sz="1800" dirty="0"/>
              <a:t> to automate testing process in a BMI calculator in Python</a:t>
            </a:r>
          </a:p>
        </p:txBody>
      </p:sp>
    </p:spTree>
    <p:extLst>
      <p:ext uri="{BB962C8B-B14F-4D97-AF65-F5344CB8AC3E}">
        <p14:creationId xmlns:p14="http://schemas.microsoft.com/office/powerpoint/2010/main" val="114883876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31</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723664" y="1463040"/>
            <a:ext cx="10200641" cy="449212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100" dirty="0" err="1"/>
              <a:t>Devops</a:t>
            </a:r>
            <a:r>
              <a:rPr lang="en-US" sz="2100" dirty="0"/>
              <a:t> is essential for delivering products to the customer seamlessly and efficiently using CI/CD pipelines. It is also acts as a way for teams to collaborate on a shared platform</a:t>
            </a:r>
          </a:p>
          <a:p>
            <a:pPr lvl="1">
              <a:lnSpc>
                <a:spcPct val="100000"/>
              </a:lnSpc>
              <a:buFont typeface="Wingdings" panose="05000000000000000000" pitchFamily="2" charset="2"/>
              <a:buChar char="q"/>
            </a:pPr>
            <a:r>
              <a:rPr lang="en-US" sz="2100" dirty="0"/>
              <a:t>Learning about Database Management tools is essential so that data can be managed and the ETL (Extract, Transform, Load) can be performed efficiently</a:t>
            </a:r>
          </a:p>
          <a:p>
            <a:pPr lvl="1">
              <a:lnSpc>
                <a:spcPct val="100000"/>
              </a:lnSpc>
              <a:buFont typeface="Wingdings" panose="05000000000000000000" pitchFamily="2" charset="2"/>
              <a:buChar char="q"/>
            </a:pPr>
            <a:r>
              <a:rPr lang="en-US" sz="2100" dirty="0"/>
              <a:t>Software testing ensures that a product works according to its expectations and all the outputs are in coherence with the expectations of the product</a:t>
            </a:r>
          </a:p>
          <a:p>
            <a:pPr>
              <a:lnSpc>
                <a:spcPct val="100000"/>
              </a:lnSpc>
            </a:pPr>
            <a:r>
              <a:rPr lang="en-US" sz="2100" dirty="0"/>
              <a:t>Connectivity of topics from current week:</a:t>
            </a:r>
          </a:p>
          <a:p>
            <a:pPr lvl="1">
              <a:lnSpc>
                <a:spcPct val="100000"/>
              </a:lnSpc>
              <a:buFont typeface="Wingdings" panose="05000000000000000000" pitchFamily="2" charset="2"/>
              <a:buChar char="q"/>
            </a:pPr>
            <a:r>
              <a:rPr lang="en-US" sz="2100" dirty="0"/>
              <a:t>Learning IDSO specific tech stack as the next topic can be made smoother by learning about fundamental tech stacks 1st</a:t>
            </a:r>
          </a:p>
        </p:txBody>
      </p:sp>
    </p:spTree>
    <p:extLst>
      <p:ext uri="{BB962C8B-B14F-4D97-AF65-F5344CB8AC3E}">
        <p14:creationId xmlns:p14="http://schemas.microsoft.com/office/powerpoint/2010/main" val="386585011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a:xfrm>
            <a:off x="463550" y="286163"/>
            <a:ext cx="11260278" cy="713216"/>
          </a:xfrm>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 </a:t>
            </a:r>
            <a:r>
              <a:rPr lang="en-US" dirty="0">
                <a:effectLst>
                  <a:outerShdw blurRad="38100" dist="38100" dir="2700000" algn="tl">
                    <a:srgbClr val="000000">
                      <a:alpha val="43137"/>
                    </a:srgbClr>
                  </a:outerShdw>
                </a:effectLst>
                <a:latin typeface="+mn-lt"/>
                <a:cs typeface="+mj-cs"/>
              </a:rPr>
              <a:t>(26/08/2024)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670620"/>
            <a:ext cx="5655506" cy="460755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Attributes of a professional</a:t>
            </a:r>
            <a:r>
              <a:rPr lang="en-US" sz="2000" dirty="0"/>
              <a:t>: Integrity, commitment, discipline, self awareness</a:t>
            </a:r>
          </a:p>
          <a:p>
            <a:pPr marL="0" indent="0">
              <a:buFont typeface="Arial" panose="020B0604020202020204" pitchFamily="34" charset="0"/>
              <a:buNone/>
            </a:pPr>
            <a:r>
              <a:rPr lang="en-US" sz="2000" b="1" dirty="0"/>
              <a:t>Meeting etiquettes</a:t>
            </a:r>
            <a:r>
              <a:rPr lang="en-US" sz="2000" dirty="0"/>
              <a:t>: Punctuality, prepare the agenda for the meeting, avoid interrupting people, keep phones on silent</a:t>
            </a:r>
          </a:p>
          <a:p>
            <a:pPr marL="0" indent="0">
              <a:buFont typeface="Arial" panose="020B0604020202020204" pitchFamily="34" charset="0"/>
              <a:buNone/>
            </a:pPr>
            <a:r>
              <a:rPr lang="en-US" sz="2000" b="1" dirty="0"/>
              <a:t>E-Mail writing</a:t>
            </a:r>
            <a:r>
              <a:rPr lang="en-US" sz="2000" dirty="0"/>
              <a:t>: TAT for replying to a mail is 24 hours, mail should not exceed 5MB, always put attachments at the starting of the mailer</a:t>
            </a:r>
          </a:p>
          <a:p>
            <a:pPr marL="0" indent="0">
              <a:buFont typeface="Arial" panose="020B0604020202020204" pitchFamily="34" charset="0"/>
              <a:buNone/>
            </a:pPr>
            <a:r>
              <a:rPr lang="en-US" sz="2000" b="1" dirty="0"/>
              <a:t>POWER technique</a:t>
            </a:r>
            <a:r>
              <a:rPr lang="en-US" sz="2000" dirty="0"/>
              <a:t>: Plan, organize, write, edit and review</a:t>
            </a:r>
          </a:p>
          <a:p>
            <a:pPr marL="0" indent="0">
              <a:buFont typeface="Arial" panose="020B0604020202020204" pitchFamily="34" charset="0"/>
              <a:buNone/>
            </a:pPr>
            <a:r>
              <a:rPr lang="en-US" sz="2000" b="1" dirty="0"/>
              <a:t>Neuroplasticity</a:t>
            </a:r>
            <a:r>
              <a:rPr lang="en-US" sz="2000" dirty="0"/>
              <a:t>: capacity of neurons and neural networks in the brain to change their connections and behavior in response to new information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373122" y="1894736"/>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
        <p:nvSpPr>
          <p:cNvPr id="2" name="Title 2">
            <a:extLst>
              <a:ext uri="{FF2B5EF4-FFF2-40B4-BE49-F238E27FC236}">
                <a16:creationId xmlns:a16="http://schemas.microsoft.com/office/drawing/2014/main" id="{838D4BB3-607D-FE50-E023-24EB9EB62FA0}"/>
              </a:ext>
            </a:extLst>
          </p:cNvPr>
          <p:cNvSpPr txBox="1">
            <a:spLocks/>
          </p:cNvSpPr>
          <p:nvPr/>
        </p:nvSpPr>
        <p:spPr>
          <a:xfrm>
            <a:off x="5486779" y="900952"/>
            <a:ext cx="1772686" cy="510309"/>
          </a:xfrm>
          <a:prstGeom prst="rect">
            <a:avLst/>
          </a:prstGeom>
        </p:spPr>
        <p:txBody>
          <a:bodyPr vert="horz" anchor="ctr">
            <a:noAutofit/>
          </a:bodyPr>
          <a:lstStyle>
            <a:lvl1pPr algn="l" defTabSz="914400" rtl="0" eaLnBrk="1" latinLnBrk="0" hangingPunct="1">
              <a:lnSpc>
                <a:spcPct val="90000"/>
              </a:lnSpc>
              <a:spcBef>
                <a:spcPct val="0"/>
              </a:spcBef>
              <a:buNone/>
              <a:defRPr sz="2800" b="0" kern="1200">
                <a:solidFill>
                  <a:schemeClr val="tx1"/>
                </a:solidFill>
                <a:latin typeface="Arial" panose="020B0604020202020204" pitchFamily="34" charset="0"/>
                <a:ea typeface="+mj-ea"/>
                <a:cs typeface="Arial" panose="020B0604020202020204" pitchFamily="34" charset="0"/>
              </a:defRPr>
            </a:lvl1pPr>
          </a:lstStyle>
          <a:p>
            <a:r>
              <a:rPr lang="en-IN" dirty="0">
                <a:effectLst>
                  <a:outerShdw blurRad="38100" dist="38100" dir="2700000" algn="tl">
                    <a:srgbClr val="000000">
                      <a:alpha val="43137"/>
                    </a:srgbClr>
                  </a:outerShdw>
                </a:effectLst>
              </a:rPr>
              <a:t>Soft Skills</a:t>
            </a:r>
          </a:p>
        </p:txBody>
      </p:sp>
      <p:pic>
        <p:nvPicPr>
          <p:cNvPr id="6" name="Picture 5">
            <a:extLst>
              <a:ext uri="{FF2B5EF4-FFF2-40B4-BE49-F238E27FC236}">
                <a16:creationId xmlns:a16="http://schemas.microsoft.com/office/drawing/2014/main" id="{B75227FD-4029-7670-276B-4B35B79C67EC}"/>
              </a:ext>
            </a:extLst>
          </p:cNvPr>
          <p:cNvPicPr>
            <a:picLocks noChangeAspect="1"/>
          </p:cNvPicPr>
          <p:nvPr/>
        </p:nvPicPr>
        <p:blipFill>
          <a:blip r:embed="rId7"/>
          <a:stretch>
            <a:fillRect/>
          </a:stretch>
        </p:blipFill>
        <p:spPr>
          <a:xfrm>
            <a:off x="6512587" y="2026050"/>
            <a:ext cx="5122223" cy="3286614"/>
          </a:xfrm>
          <a:prstGeom prst="rect">
            <a:avLst/>
          </a:prstGeom>
        </p:spPr>
      </p:pic>
      <p:sp>
        <p:nvSpPr>
          <p:cNvPr id="13" name="TextBox 12">
            <a:extLst>
              <a:ext uri="{FF2B5EF4-FFF2-40B4-BE49-F238E27FC236}">
                <a16:creationId xmlns:a16="http://schemas.microsoft.com/office/drawing/2014/main" id="{CC2C650A-93A0-0AE5-9759-A1042C756ACC}"/>
              </a:ext>
            </a:extLst>
          </p:cNvPr>
          <p:cNvSpPr txBox="1"/>
          <p:nvPr/>
        </p:nvSpPr>
        <p:spPr>
          <a:xfrm>
            <a:off x="7841234" y="5375028"/>
            <a:ext cx="2848102" cy="369332"/>
          </a:xfrm>
          <a:prstGeom prst="rect">
            <a:avLst/>
          </a:prstGeom>
          <a:noFill/>
        </p:spPr>
        <p:txBody>
          <a:bodyPr wrap="square">
            <a:spAutoFit/>
          </a:bodyPr>
          <a:lstStyle/>
          <a:p>
            <a:r>
              <a:rPr lang="en-IN" dirty="0"/>
              <a:t>Integrity for Professionals</a:t>
            </a:r>
          </a:p>
        </p:txBody>
      </p:sp>
    </p:spTree>
    <p:extLst>
      <p:ext uri="{BB962C8B-B14F-4D97-AF65-F5344CB8AC3E}">
        <p14:creationId xmlns:p14="http://schemas.microsoft.com/office/powerpoint/2010/main" val="24588145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(27/08/2024)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Stakeholder management</a:t>
            </a:r>
            <a:r>
              <a:rPr lang="en-US" sz="2000" dirty="0"/>
              <a:t>: Identify, plan, engage stakeholders to gather their requirements, work on stakeholder demands</a:t>
            </a:r>
          </a:p>
          <a:p>
            <a:pPr marL="0" indent="0">
              <a:buFont typeface="Arial" panose="020B0604020202020204" pitchFamily="34" charset="0"/>
              <a:buNone/>
            </a:pPr>
            <a:r>
              <a:rPr lang="en-US" sz="2000" b="1" dirty="0"/>
              <a:t>Power-Interest grid</a:t>
            </a:r>
            <a:r>
              <a:rPr lang="en-US" sz="2000" dirty="0"/>
              <a:t>: Stakeholders are divided based on the degree of power they exercise in a particular product and the extent of interest they have in the product</a:t>
            </a:r>
          </a:p>
          <a:p>
            <a:pPr marL="0" indent="0">
              <a:buFont typeface="Arial" panose="020B0604020202020204" pitchFamily="34" charset="0"/>
              <a:buNone/>
            </a:pPr>
            <a:r>
              <a:rPr lang="en-US" sz="2000" b="1" dirty="0"/>
              <a:t>Neuro-linguistic programming</a:t>
            </a:r>
            <a:r>
              <a:rPr lang="en-US" sz="2000" dirty="0"/>
              <a:t>: Knowing a person’s brain functioning i.e., whether the person is visionary, auditory or kinesis swayed</a:t>
            </a:r>
          </a:p>
          <a:p>
            <a:pPr marL="0" indent="0">
              <a:buFont typeface="Arial" panose="020B0604020202020204" pitchFamily="34" charset="0"/>
              <a:buNone/>
            </a:pPr>
            <a:r>
              <a:rPr lang="en-US" sz="2000" b="1" dirty="0"/>
              <a:t>Shell’s trust model</a:t>
            </a:r>
            <a:r>
              <a:rPr lang="en-US" sz="2000" dirty="0"/>
              <a:t>: </a:t>
            </a:r>
          </a:p>
          <a:p>
            <a:pPr marL="0" indent="0">
              <a:buFont typeface="Arial" panose="020B0604020202020204" pitchFamily="34" charset="0"/>
              <a:buNone/>
            </a:pPr>
            <a:r>
              <a:rPr lang="en-US" sz="2000" dirty="0"/>
              <a:t>Trust = Credibility + Reliability + Intimacy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399100"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A2AC9FB9-33AF-E837-73D4-514741CB3195}"/>
              </a:ext>
            </a:extLst>
          </p:cNvPr>
          <p:cNvPicPr>
            <a:picLocks noChangeAspect="1"/>
          </p:cNvPicPr>
          <p:nvPr/>
        </p:nvPicPr>
        <p:blipFill>
          <a:blip r:embed="rId7"/>
          <a:stretch>
            <a:fillRect/>
          </a:stretch>
        </p:blipFill>
        <p:spPr>
          <a:xfrm>
            <a:off x="6435915" y="1919811"/>
            <a:ext cx="2265892" cy="1920361"/>
          </a:xfrm>
          <a:prstGeom prst="rect">
            <a:avLst/>
          </a:prstGeom>
        </p:spPr>
      </p:pic>
      <p:sp>
        <p:nvSpPr>
          <p:cNvPr id="14" name="TextBox 13">
            <a:extLst>
              <a:ext uri="{FF2B5EF4-FFF2-40B4-BE49-F238E27FC236}">
                <a16:creationId xmlns:a16="http://schemas.microsoft.com/office/drawing/2014/main" id="{04279F80-7E0A-B963-EDD5-A95716211387}"/>
              </a:ext>
            </a:extLst>
          </p:cNvPr>
          <p:cNvSpPr txBox="1"/>
          <p:nvPr/>
        </p:nvSpPr>
        <p:spPr>
          <a:xfrm>
            <a:off x="9092860" y="2462732"/>
            <a:ext cx="2265892" cy="369332"/>
          </a:xfrm>
          <a:prstGeom prst="rect">
            <a:avLst/>
          </a:prstGeom>
          <a:noFill/>
        </p:spPr>
        <p:txBody>
          <a:bodyPr wrap="square">
            <a:spAutoFit/>
          </a:bodyPr>
          <a:lstStyle/>
          <a:p>
            <a:pPr marL="0" indent="0">
              <a:buFont typeface="Arial" panose="020B0604020202020204" pitchFamily="34" charset="0"/>
              <a:buNone/>
            </a:pPr>
            <a:r>
              <a:rPr lang="en-US" sz="1800" b="1" dirty="0"/>
              <a:t>Power-Interest grid</a:t>
            </a:r>
            <a:endParaRPr lang="en-US" sz="1800" dirty="0"/>
          </a:p>
        </p:txBody>
      </p:sp>
      <p:pic>
        <p:nvPicPr>
          <p:cNvPr id="16" name="Picture 15">
            <a:extLst>
              <a:ext uri="{FF2B5EF4-FFF2-40B4-BE49-F238E27FC236}">
                <a16:creationId xmlns:a16="http://schemas.microsoft.com/office/drawing/2014/main" id="{A0AD7695-B5EC-8B7B-7624-BA0CA473DD5C}"/>
              </a:ext>
            </a:extLst>
          </p:cNvPr>
          <p:cNvPicPr>
            <a:picLocks noChangeAspect="1"/>
          </p:cNvPicPr>
          <p:nvPr/>
        </p:nvPicPr>
        <p:blipFill rotWithShape="1">
          <a:blip r:embed="rId8"/>
          <a:srcRect t="959"/>
          <a:stretch/>
        </p:blipFill>
        <p:spPr>
          <a:xfrm>
            <a:off x="8302870" y="3821753"/>
            <a:ext cx="3420958" cy="1920360"/>
          </a:xfrm>
          <a:prstGeom prst="rect">
            <a:avLst/>
          </a:prstGeom>
        </p:spPr>
      </p:pic>
      <p:cxnSp>
        <p:nvCxnSpPr>
          <p:cNvPr id="25" name="Straight Arrow Connector 24">
            <a:extLst>
              <a:ext uri="{FF2B5EF4-FFF2-40B4-BE49-F238E27FC236}">
                <a16:creationId xmlns:a16="http://schemas.microsoft.com/office/drawing/2014/main" id="{5CE9F015-1E16-E9A6-2301-88BF0DD7F06A}"/>
              </a:ext>
            </a:extLst>
          </p:cNvPr>
          <p:cNvCxnSpPr>
            <a:stCxn id="8" idx="3"/>
          </p:cNvCxnSpPr>
          <p:nvPr/>
        </p:nvCxnSpPr>
        <p:spPr>
          <a:xfrm flipV="1">
            <a:off x="8701807" y="2676807"/>
            <a:ext cx="391053" cy="203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793AEDE-FFCE-FAD6-2C50-88B659D1ECC6}"/>
              </a:ext>
            </a:extLst>
          </p:cNvPr>
          <p:cNvSpPr txBox="1"/>
          <p:nvPr/>
        </p:nvSpPr>
        <p:spPr>
          <a:xfrm>
            <a:off x="6709280" y="4927242"/>
            <a:ext cx="1135770" cy="646331"/>
          </a:xfrm>
          <a:prstGeom prst="rect">
            <a:avLst/>
          </a:prstGeom>
          <a:noFill/>
        </p:spPr>
        <p:txBody>
          <a:bodyPr wrap="square">
            <a:spAutoFit/>
          </a:bodyPr>
          <a:lstStyle/>
          <a:p>
            <a:pPr marL="0" indent="0">
              <a:buFont typeface="Arial" panose="020B0604020202020204" pitchFamily="34" charset="0"/>
              <a:buNone/>
            </a:pPr>
            <a:r>
              <a:rPr lang="en-US" sz="1800" b="1" dirty="0"/>
              <a:t>Johari Window</a:t>
            </a:r>
          </a:p>
        </p:txBody>
      </p:sp>
      <p:cxnSp>
        <p:nvCxnSpPr>
          <p:cNvPr id="27" name="Straight Arrow Connector 26">
            <a:extLst>
              <a:ext uri="{FF2B5EF4-FFF2-40B4-BE49-F238E27FC236}">
                <a16:creationId xmlns:a16="http://schemas.microsoft.com/office/drawing/2014/main" id="{E6E6AFBB-B065-7282-5254-5E2E06A928B6}"/>
              </a:ext>
            </a:extLst>
          </p:cNvPr>
          <p:cNvCxnSpPr>
            <a:cxnSpLocks/>
          </p:cNvCxnSpPr>
          <p:nvPr/>
        </p:nvCxnSpPr>
        <p:spPr>
          <a:xfrm flipH="1">
            <a:off x="7428715" y="4749728"/>
            <a:ext cx="708031" cy="177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111271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(28/08/2024)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286343" y="1587178"/>
            <a:ext cx="5653806" cy="4518305"/>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Benefits of team-work</a:t>
            </a:r>
            <a:r>
              <a:rPr lang="en-US" sz="2000" dirty="0"/>
              <a:t>: Quick solution, improved productivity, diverse ideas, distributed workload, learning opportunities from others</a:t>
            </a:r>
          </a:p>
          <a:p>
            <a:pPr marL="0" indent="0">
              <a:buFont typeface="Arial" panose="020B0604020202020204" pitchFamily="34" charset="0"/>
              <a:buNone/>
            </a:pPr>
            <a:r>
              <a:rPr lang="en-US" sz="2000" b="1" dirty="0"/>
              <a:t>Qualities of a professional team</a:t>
            </a:r>
            <a:r>
              <a:rPr lang="en-US" sz="2000" dirty="0"/>
              <a:t>: Synchronized, unified, have common goals, focused and dedicated</a:t>
            </a:r>
          </a:p>
          <a:p>
            <a:pPr marL="0" indent="0">
              <a:buFont typeface="Arial" panose="020B0604020202020204" pitchFamily="34" charset="0"/>
              <a:buNone/>
            </a:pPr>
            <a:r>
              <a:rPr lang="en-US" sz="2000" b="1" dirty="0"/>
              <a:t>Feedbacks</a:t>
            </a:r>
            <a:r>
              <a:rPr lang="en-US" sz="2000" dirty="0"/>
              <a:t>: A negative feedback should be sandwiched between 2 positive attributes to boost motivation and provide constructive criticism</a:t>
            </a:r>
          </a:p>
          <a:p>
            <a:pPr marL="0" indent="0">
              <a:buFont typeface="Arial" panose="020B0604020202020204" pitchFamily="34" charset="0"/>
              <a:buNone/>
            </a:pPr>
            <a:r>
              <a:rPr lang="en-US" sz="2000" b="1" dirty="0"/>
              <a:t>Presentation skills</a:t>
            </a:r>
            <a:r>
              <a:rPr lang="en-US" sz="2000" dirty="0"/>
              <a:t>: Know the audience, design outline of the PPT, spend time on proof reading</a:t>
            </a:r>
          </a:p>
          <a:p>
            <a:pPr marL="0" indent="0">
              <a:buFont typeface="Arial" panose="020B0604020202020204" pitchFamily="34" charset="0"/>
              <a:buNone/>
            </a:pPr>
            <a:r>
              <a:rPr lang="en-US" sz="2000" b="1" dirty="0"/>
              <a:t>5 principals of presentation</a:t>
            </a:r>
            <a:r>
              <a:rPr lang="en-US" sz="2000" dirty="0"/>
              <a:t>: Profile, pitch, pace, pause and practice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186519" y="1587179"/>
            <a:ext cx="5350706" cy="4518305"/>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F450609E-4541-99AB-9A10-6C2967E97658}"/>
              </a:ext>
            </a:extLst>
          </p:cNvPr>
          <p:cNvPicPr>
            <a:picLocks noChangeAspect="1"/>
          </p:cNvPicPr>
          <p:nvPr/>
        </p:nvPicPr>
        <p:blipFill>
          <a:blip r:embed="rId7"/>
          <a:stretch>
            <a:fillRect/>
          </a:stretch>
        </p:blipFill>
        <p:spPr>
          <a:xfrm>
            <a:off x="6186519" y="1573133"/>
            <a:ext cx="4274085" cy="2718500"/>
          </a:xfrm>
          <a:prstGeom prst="rect">
            <a:avLst/>
          </a:prstGeom>
        </p:spPr>
      </p:pic>
      <p:pic>
        <p:nvPicPr>
          <p:cNvPr id="8" name="Picture 7">
            <a:extLst>
              <a:ext uri="{FF2B5EF4-FFF2-40B4-BE49-F238E27FC236}">
                <a16:creationId xmlns:a16="http://schemas.microsoft.com/office/drawing/2014/main" id="{1774CA12-6959-8277-EB63-57A2D24A4C59}"/>
              </a:ext>
            </a:extLst>
          </p:cNvPr>
          <p:cNvPicPr>
            <a:picLocks noChangeAspect="1"/>
          </p:cNvPicPr>
          <p:nvPr/>
        </p:nvPicPr>
        <p:blipFill>
          <a:blip r:embed="rId8"/>
          <a:stretch>
            <a:fillRect/>
          </a:stretch>
        </p:blipFill>
        <p:spPr>
          <a:xfrm>
            <a:off x="6477377" y="4221578"/>
            <a:ext cx="3103503" cy="1745013"/>
          </a:xfrm>
          <a:prstGeom prst="rect">
            <a:avLst/>
          </a:prstGeom>
        </p:spPr>
      </p:pic>
      <p:sp>
        <p:nvSpPr>
          <p:cNvPr id="14" name="TextBox 13">
            <a:extLst>
              <a:ext uri="{FF2B5EF4-FFF2-40B4-BE49-F238E27FC236}">
                <a16:creationId xmlns:a16="http://schemas.microsoft.com/office/drawing/2014/main" id="{EFAA9232-1723-7C40-BEA1-2C6F848BD005}"/>
              </a:ext>
            </a:extLst>
          </p:cNvPr>
          <p:cNvSpPr txBox="1"/>
          <p:nvPr/>
        </p:nvSpPr>
        <p:spPr>
          <a:xfrm>
            <a:off x="9921785" y="4384946"/>
            <a:ext cx="1615440" cy="1477328"/>
          </a:xfrm>
          <a:prstGeom prst="rect">
            <a:avLst/>
          </a:prstGeom>
          <a:noFill/>
        </p:spPr>
        <p:txBody>
          <a:bodyPr wrap="square">
            <a:spAutoFit/>
          </a:bodyPr>
          <a:lstStyle/>
          <a:p>
            <a:r>
              <a:rPr lang="en-US" dirty="0"/>
              <a:t>Presentation on Employee incentives (Group activity)</a:t>
            </a:r>
          </a:p>
        </p:txBody>
      </p:sp>
      <p:cxnSp>
        <p:nvCxnSpPr>
          <p:cNvPr id="15" name="Straight Arrow Connector 14">
            <a:extLst>
              <a:ext uri="{FF2B5EF4-FFF2-40B4-BE49-F238E27FC236}">
                <a16:creationId xmlns:a16="http://schemas.microsoft.com/office/drawing/2014/main" id="{EE86B4E9-3A5E-2A25-0A13-7F0A86DE55CF}"/>
              </a:ext>
            </a:extLst>
          </p:cNvPr>
          <p:cNvCxnSpPr/>
          <p:nvPr/>
        </p:nvCxnSpPr>
        <p:spPr>
          <a:xfrm flipV="1">
            <a:off x="9372863" y="5094084"/>
            <a:ext cx="391053" cy="203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374758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a:xfrm>
            <a:off x="442194" y="141532"/>
            <a:ext cx="11260278" cy="713216"/>
          </a:xfrm>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(29/08/2024)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SDLC (Software Development Lifecycle)</a:t>
            </a:r>
          </a:p>
          <a:p>
            <a:r>
              <a:rPr lang="en-US" sz="2000" dirty="0"/>
              <a:t>Planning</a:t>
            </a:r>
          </a:p>
          <a:p>
            <a:r>
              <a:rPr lang="en-US" sz="2000" dirty="0"/>
              <a:t>Define requirements </a:t>
            </a:r>
          </a:p>
          <a:p>
            <a:r>
              <a:rPr lang="en-US" sz="2000" dirty="0"/>
              <a:t>Design prototype</a:t>
            </a:r>
          </a:p>
          <a:p>
            <a:r>
              <a:rPr lang="en-US" sz="2000" dirty="0"/>
              <a:t>Implement software</a:t>
            </a:r>
          </a:p>
          <a:p>
            <a:r>
              <a:rPr lang="en-US" sz="2000" dirty="0"/>
              <a:t>Testing</a:t>
            </a:r>
          </a:p>
          <a:p>
            <a:r>
              <a:rPr lang="en-US" sz="2000" dirty="0"/>
              <a:t>Deployment</a:t>
            </a:r>
          </a:p>
          <a:p>
            <a:r>
              <a:rPr lang="en-US" sz="2000" dirty="0"/>
              <a:t>Monitor and maintain</a:t>
            </a:r>
          </a:p>
          <a:p>
            <a:pPr marL="0" indent="0">
              <a:buNone/>
            </a:pPr>
            <a:r>
              <a:rPr lang="en-US" sz="2000" dirty="0"/>
              <a:t>Waterfall model is useful for the software which have constant requirements</a:t>
            </a:r>
          </a:p>
          <a:p>
            <a:pPr marL="0" indent="0">
              <a:buNone/>
            </a:pPr>
            <a:endParaRPr lang="en-US" sz="2000" dirty="0"/>
          </a:p>
        </p:txBody>
      </p:sp>
      <p:sp>
        <p:nvSpPr>
          <p:cNvPr id="2" name="Content Placeholder 2">
            <a:extLst>
              <a:ext uri="{FF2B5EF4-FFF2-40B4-BE49-F238E27FC236}">
                <a16:creationId xmlns:a16="http://schemas.microsoft.com/office/drawing/2014/main" id="{8808CE0C-16AB-DB5D-595F-676D059C4723}"/>
              </a:ext>
            </a:extLst>
          </p:cNvPr>
          <p:cNvSpPr txBox="1">
            <a:spLocks/>
          </p:cNvSpPr>
          <p:nvPr/>
        </p:nvSpPr>
        <p:spPr>
          <a:xfrm>
            <a:off x="6706752" y="1860993"/>
            <a:ext cx="5043054" cy="399549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Business analysts gather and analyze the requirements for a software and communicate them to the developers</a:t>
            </a:r>
          </a:p>
          <a:p>
            <a:pPr marL="0" indent="0">
              <a:buFont typeface="Arial" panose="020B0604020202020204" pitchFamily="34" charset="0"/>
              <a:buNone/>
            </a:pPr>
            <a:endParaRPr lang="en-US" sz="2000" dirty="0"/>
          </a:p>
        </p:txBody>
      </p:sp>
      <p:graphicFrame>
        <p:nvGraphicFramePr>
          <p:cNvPr id="5" name="Table 4">
            <a:extLst>
              <a:ext uri="{FF2B5EF4-FFF2-40B4-BE49-F238E27FC236}">
                <a16:creationId xmlns:a16="http://schemas.microsoft.com/office/drawing/2014/main" id="{7D59E66F-2E98-E1A3-6EF7-7A5E97274A9E}"/>
              </a:ext>
            </a:extLst>
          </p:cNvPr>
          <p:cNvGraphicFramePr>
            <a:graphicFrameLocks noGrp="1"/>
          </p:cNvGraphicFramePr>
          <p:nvPr>
            <p:extLst>
              <p:ext uri="{D42A27DB-BD31-4B8C-83A1-F6EECF244321}">
                <p14:modId xmlns:p14="http://schemas.microsoft.com/office/powerpoint/2010/main" val="4111473578"/>
              </p:ext>
            </p:extLst>
          </p:nvPr>
        </p:nvGraphicFramePr>
        <p:xfrm>
          <a:off x="6818395" y="2850397"/>
          <a:ext cx="4819768" cy="2016684"/>
        </p:xfrm>
        <a:graphic>
          <a:graphicData uri="http://schemas.openxmlformats.org/drawingml/2006/table">
            <a:tbl>
              <a:tblPr firstRow="1" bandRow="1">
                <a:tableStyleId>{5C22544A-7EE6-4342-B048-85BDC9FD1C3A}</a:tableStyleId>
              </a:tblPr>
              <a:tblGrid>
                <a:gridCol w="2409884">
                  <a:extLst>
                    <a:ext uri="{9D8B030D-6E8A-4147-A177-3AD203B41FA5}">
                      <a16:colId xmlns:a16="http://schemas.microsoft.com/office/drawing/2014/main" val="661658808"/>
                    </a:ext>
                  </a:extLst>
                </a:gridCol>
                <a:gridCol w="2409884">
                  <a:extLst>
                    <a:ext uri="{9D8B030D-6E8A-4147-A177-3AD203B41FA5}">
                      <a16:colId xmlns:a16="http://schemas.microsoft.com/office/drawing/2014/main" val="4213357700"/>
                    </a:ext>
                  </a:extLst>
                </a:gridCol>
              </a:tblGrid>
              <a:tr h="518103">
                <a:tc>
                  <a:txBody>
                    <a:bodyPr/>
                    <a:lstStyle/>
                    <a:p>
                      <a:pPr algn="ctr"/>
                      <a:r>
                        <a:rPr lang="en-US" sz="1500" dirty="0"/>
                        <a:t>Functional Requirements</a:t>
                      </a:r>
                    </a:p>
                  </a:txBody>
                  <a:tcPr/>
                </a:tc>
                <a:tc>
                  <a:txBody>
                    <a:bodyPr/>
                    <a:lstStyle/>
                    <a:p>
                      <a:pPr algn="ctr"/>
                      <a:r>
                        <a:rPr lang="en-US" sz="1500" dirty="0"/>
                        <a:t>Non-Functional Requirements</a:t>
                      </a:r>
                    </a:p>
                  </a:txBody>
                  <a:tcPr/>
                </a:tc>
                <a:extLst>
                  <a:ext uri="{0D108BD9-81ED-4DB2-BD59-A6C34878D82A}">
                    <a16:rowId xmlns:a16="http://schemas.microsoft.com/office/drawing/2014/main" val="2286678941"/>
                  </a:ext>
                </a:extLst>
              </a:tr>
              <a:tr h="345402">
                <a:tc>
                  <a:txBody>
                    <a:bodyPr/>
                    <a:lstStyle/>
                    <a:p>
                      <a:r>
                        <a:rPr lang="en-US" sz="1500" dirty="0"/>
                        <a:t>Mandatory</a:t>
                      </a:r>
                    </a:p>
                  </a:txBody>
                  <a:tcPr/>
                </a:tc>
                <a:tc>
                  <a:txBody>
                    <a:bodyPr/>
                    <a:lstStyle/>
                    <a:p>
                      <a:r>
                        <a:rPr lang="en-US" sz="1500" dirty="0"/>
                        <a:t>Non-mandatory</a:t>
                      </a:r>
                    </a:p>
                  </a:txBody>
                  <a:tcPr/>
                </a:tc>
                <a:extLst>
                  <a:ext uri="{0D108BD9-81ED-4DB2-BD59-A6C34878D82A}">
                    <a16:rowId xmlns:a16="http://schemas.microsoft.com/office/drawing/2014/main" val="3192777799"/>
                  </a:ext>
                </a:extLst>
              </a:tr>
              <a:tr h="345402">
                <a:tc>
                  <a:txBody>
                    <a:bodyPr/>
                    <a:lstStyle/>
                    <a:p>
                      <a:r>
                        <a:rPr lang="en-US" sz="1500" dirty="0"/>
                        <a:t>Related to functionalities</a:t>
                      </a:r>
                    </a:p>
                  </a:txBody>
                  <a:tcPr/>
                </a:tc>
                <a:tc>
                  <a:txBody>
                    <a:bodyPr/>
                    <a:lstStyle/>
                    <a:p>
                      <a:r>
                        <a:rPr lang="en-US" sz="1500" dirty="0"/>
                        <a:t>Related to performance</a:t>
                      </a:r>
                    </a:p>
                  </a:txBody>
                  <a:tcPr/>
                </a:tc>
                <a:extLst>
                  <a:ext uri="{0D108BD9-81ED-4DB2-BD59-A6C34878D82A}">
                    <a16:rowId xmlns:a16="http://schemas.microsoft.com/office/drawing/2014/main" val="3659178652"/>
                  </a:ext>
                </a:extLst>
              </a:tr>
              <a:tr h="733980">
                <a:tc>
                  <a:txBody>
                    <a:bodyPr/>
                    <a:lstStyle/>
                    <a:p>
                      <a:r>
                        <a:rPr lang="en-US" sz="1500" dirty="0"/>
                        <a:t>Example: There should be a functionality to allow users to edit their profile</a:t>
                      </a:r>
                    </a:p>
                  </a:txBody>
                  <a:tcPr/>
                </a:tc>
                <a:tc>
                  <a:txBody>
                    <a:bodyPr/>
                    <a:lstStyle/>
                    <a:p>
                      <a:r>
                        <a:rPr lang="en-US" sz="1500" dirty="0"/>
                        <a:t>Example: Scalable application</a:t>
                      </a:r>
                    </a:p>
                  </a:txBody>
                  <a:tcPr/>
                </a:tc>
                <a:extLst>
                  <a:ext uri="{0D108BD9-81ED-4DB2-BD59-A6C34878D82A}">
                    <a16:rowId xmlns:a16="http://schemas.microsoft.com/office/drawing/2014/main" val="909165717"/>
                  </a:ext>
                </a:extLst>
              </a:tr>
            </a:tbl>
          </a:graphicData>
        </a:graphic>
      </p:graphicFrame>
      <p:sp>
        <p:nvSpPr>
          <p:cNvPr id="8" name="TextBox 7">
            <a:extLst>
              <a:ext uri="{FF2B5EF4-FFF2-40B4-BE49-F238E27FC236}">
                <a16:creationId xmlns:a16="http://schemas.microsoft.com/office/drawing/2014/main" id="{35DE2147-B174-0FED-5BEA-95BB2E39F59A}"/>
              </a:ext>
            </a:extLst>
          </p:cNvPr>
          <p:cNvSpPr txBox="1"/>
          <p:nvPr/>
        </p:nvSpPr>
        <p:spPr>
          <a:xfrm>
            <a:off x="6818395" y="4895702"/>
            <a:ext cx="4819768" cy="646331"/>
          </a:xfrm>
          <a:prstGeom prst="rect">
            <a:avLst/>
          </a:prstGeom>
          <a:noFill/>
        </p:spPr>
        <p:txBody>
          <a:bodyPr wrap="square">
            <a:spAutoFit/>
          </a:bodyPr>
          <a:lstStyle/>
          <a:p>
            <a:r>
              <a:rPr lang="en-US" sz="1800" dirty="0"/>
              <a:t>Business analysts perform requirement elicitation, modelling and traceability </a:t>
            </a:r>
            <a:endParaRPr lang="en-US" dirty="0"/>
          </a:p>
        </p:txBody>
      </p:sp>
      <p:sp>
        <p:nvSpPr>
          <p:cNvPr id="12" name="Title 2">
            <a:extLst>
              <a:ext uri="{FF2B5EF4-FFF2-40B4-BE49-F238E27FC236}">
                <a16:creationId xmlns:a16="http://schemas.microsoft.com/office/drawing/2014/main" id="{688C7193-1674-A216-633D-4A35182C47CC}"/>
              </a:ext>
            </a:extLst>
          </p:cNvPr>
          <p:cNvSpPr txBox="1">
            <a:spLocks/>
          </p:cNvSpPr>
          <p:nvPr/>
        </p:nvSpPr>
        <p:spPr>
          <a:xfrm>
            <a:off x="5410434" y="920766"/>
            <a:ext cx="2260366" cy="562996"/>
          </a:xfrm>
          <a:prstGeom prst="rect">
            <a:avLst/>
          </a:prstGeom>
        </p:spPr>
        <p:txBody>
          <a:bodyPr vert="horz" anchor="ctr">
            <a:noAutofit/>
          </a:bodyPr>
          <a:lstStyle>
            <a:lvl1pPr algn="l" defTabSz="914400" rtl="0" eaLnBrk="1" latinLnBrk="0" hangingPunct="1">
              <a:lnSpc>
                <a:spcPct val="90000"/>
              </a:lnSpc>
              <a:spcBef>
                <a:spcPct val="0"/>
              </a:spcBef>
              <a:buNone/>
              <a:defRPr sz="2800" b="0" kern="1200">
                <a:solidFill>
                  <a:schemeClr val="tx1"/>
                </a:solidFill>
                <a:latin typeface="Arial" panose="020B0604020202020204" pitchFamily="34" charset="0"/>
                <a:ea typeface="+mj-ea"/>
                <a:cs typeface="Arial" panose="020B0604020202020204" pitchFamily="34" charset="0"/>
              </a:defRPr>
            </a:lvl1pPr>
          </a:lstStyle>
          <a:p>
            <a:r>
              <a:rPr lang="en-IN" dirty="0">
                <a:effectLst>
                  <a:outerShdw blurRad="38100" dist="38100" dir="2700000" algn="tl">
                    <a:srgbClr val="000000">
                      <a:alpha val="43137"/>
                    </a:srgbClr>
                  </a:outerShdw>
                </a:effectLst>
              </a:rPr>
              <a:t>BA and Agile</a:t>
            </a:r>
          </a:p>
        </p:txBody>
      </p:sp>
    </p:spTree>
    <p:extLst>
      <p:ext uri="{BB962C8B-B14F-4D97-AF65-F5344CB8AC3E}">
        <p14:creationId xmlns:p14="http://schemas.microsoft.com/office/powerpoint/2010/main" val="160509930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568380" y="731520"/>
            <a:ext cx="5133295"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 name="Content Placeholder 2">
            <a:extLst>
              <a:ext uri="{FF2B5EF4-FFF2-40B4-BE49-F238E27FC236}">
                <a16:creationId xmlns:a16="http://schemas.microsoft.com/office/drawing/2014/main" id="{8808CE0C-16AB-DB5D-595F-676D059C4723}"/>
              </a:ext>
            </a:extLst>
          </p:cNvPr>
          <p:cNvSpPr txBox="1">
            <a:spLocks/>
          </p:cNvSpPr>
          <p:nvPr/>
        </p:nvSpPr>
        <p:spPr>
          <a:xfrm>
            <a:off x="6096000" y="1667245"/>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Agile has different roles like product owner, scrum master, scrum team members and stakeholders</a:t>
            </a:r>
          </a:p>
          <a:p>
            <a:pPr marL="0" indent="0">
              <a:buFont typeface="Arial" panose="020B0604020202020204" pitchFamily="34" charset="0"/>
              <a:buNone/>
            </a:pPr>
            <a:r>
              <a:rPr lang="en-US" sz="2000" dirty="0"/>
              <a:t>4 principles of Agile</a:t>
            </a:r>
          </a:p>
          <a:p>
            <a:r>
              <a:rPr lang="en-US" sz="2000" dirty="0"/>
              <a:t>Working software is more important than documents</a:t>
            </a:r>
          </a:p>
          <a:p>
            <a:r>
              <a:rPr lang="en-US" sz="2000" dirty="0"/>
              <a:t>Customer collaboration is more important than contract</a:t>
            </a:r>
          </a:p>
          <a:p>
            <a:r>
              <a:rPr lang="en-US" sz="2000" dirty="0"/>
              <a:t>Changes according to the customer are important</a:t>
            </a:r>
          </a:p>
          <a:p>
            <a:r>
              <a:rPr lang="en-US" sz="2000" dirty="0"/>
              <a:t>Interaction is more important than processes and tools</a:t>
            </a:r>
          </a:p>
        </p:txBody>
      </p:sp>
      <p:graphicFrame>
        <p:nvGraphicFramePr>
          <p:cNvPr id="3" name="Diagram 2">
            <a:extLst>
              <a:ext uri="{FF2B5EF4-FFF2-40B4-BE49-F238E27FC236}">
                <a16:creationId xmlns:a16="http://schemas.microsoft.com/office/drawing/2014/main" id="{6814295B-313F-F896-A6B4-BB29F24C2E36}"/>
              </a:ext>
            </a:extLst>
          </p:cNvPr>
          <p:cNvGraphicFramePr/>
          <p:nvPr>
            <p:extLst>
              <p:ext uri="{D42A27DB-BD31-4B8C-83A1-F6EECF244321}">
                <p14:modId xmlns:p14="http://schemas.microsoft.com/office/powerpoint/2010/main" val="3242911393"/>
              </p:ext>
            </p:extLst>
          </p:nvPr>
        </p:nvGraphicFramePr>
        <p:xfrm>
          <a:off x="1463040" y="1382800"/>
          <a:ext cx="3576320" cy="3322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9FEF99B7-BF5D-C85A-E7A9-03E246201768}"/>
              </a:ext>
            </a:extLst>
          </p:cNvPr>
          <p:cNvSpPr txBox="1"/>
          <p:nvPr/>
        </p:nvSpPr>
        <p:spPr>
          <a:xfrm>
            <a:off x="1062388" y="907534"/>
            <a:ext cx="4145280" cy="372626"/>
          </a:xfrm>
          <a:prstGeom prst="rect">
            <a:avLst/>
          </a:prstGeom>
          <a:noFill/>
        </p:spPr>
        <p:txBody>
          <a:bodyPr wrap="square">
            <a:spAutoFit/>
          </a:bodyPr>
          <a:lstStyle/>
          <a:p>
            <a:pPr marL="0" indent="0" algn="ctr">
              <a:buFont typeface="Arial" panose="020B0604020202020204" pitchFamily="34" charset="0"/>
              <a:buNone/>
            </a:pPr>
            <a:r>
              <a:rPr lang="en-US" sz="1800" dirty="0"/>
              <a:t>Management Techniques in a project</a:t>
            </a:r>
          </a:p>
        </p:txBody>
      </p:sp>
      <p:sp>
        <p:nvSpPr>
          <p:cNvPr id="12" name="TextBox 11">
            <a:extLst>
              <a:ext uri="{FF2B5EF4-FFF2-40B4-BE49-F238E27FC236}">
                <a16:creationId xmlns:a16="http://schemas.microsoft.com/office/drawing/2014/main" id="{F59B034D-13A8-DBB3-C6E6-57FD16DB2F60}"/>
              </a:ext>
            </a:extLst>
          </p:cNvPr>
          <p:cNvSpPr txBox="1"/>
          <p:nvPr/>
        </p:nvSpPr>
        <p:spPr>
          <a:xfrm>
            <a:off x="473870" y="4910401"/>
            <a:ext cx="5424968" cy="923330"/>
          </a:xfrm>
          <a:prstGeom prst="rect">
            <a:avLst/>
          </a:prstGeom>
          <a:noFill/>
        </p:spPr>
        <p:txBody>
          <a:bodyPr wrap="square">
            <a:spAutoFit/>
          </a:bodyPr>
          <a:lstStyle/>
          <a:p>
            <a:pPr marL="0" indent="0">
              <a:buFont typeface="Arial" panose="020B0604020202020204" pitchFamily="34" charset="0"/>
              <a:buNone/>
            </a:pPr>
            <a:r>
              <a:rPr lang="en-US" sz="1800" dirty="0"/>
              <a:t>Kanban has tasks segregated into various labels </a:t>
            </a:r>
            <a:r>
              <a:rPr lang="en-US" dirty="0"/>
              <a:t>which show their statuses like </a:t>
            </a:r>
            <a:r>
              <a:rPr lang="en-US" sz="1800" dirty="0"/>
              <a:t>backlog, in-progress, under-testing and done.</a:t>
            </a:r>
          </a:p>
        </p:txBody>
      </p:sp>
    </p:spTree>
    <p:extLst>
      <p:ext uri="{BB962C8B-B14F-4D97-AF65-F5344CB8AC3E}">
        <p14:creationId xmlns:p14="http://schemas.microsoft.com/office/powerpoint/2010/main" val="217497933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My takeaways </a:t>
            </a:r>
            <a:r>
              <a:rPr kumimoji="0" lang="en-US"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a:ea typeface="+mj-ea"/>
                <a:cs typeface="Arial" panose="020B0604020202020204" pitchFamily="34" charset="0"/>
              </a:rPr>
              <a:t>(30/08/2024)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pic>
        <p:nvPicPr>
          <p:cNvPr id="5" name="Picture 4">
            <a:extLst>
              <a:ext uri="{FF2B5EF4-FFF2-40B4-BE49-F238E27FC236}">
                <a16:creationId xmlns:a16="http://schemas.microsoft.com/office/drawing/2014/main" id="{1CB2BEB7-1A80-C470-AD5B-5A02CD9A6398}"/>
              </a:ext>
            </a:extLst>
          </p:cNvPr>
          <p:cNvPicPr>
            <a:picLocks noChangeAspect="1"/>
          </p:cNvPicPr>
          <p:nvPr/>
        </p:nvPicPr>
        <p:blipFill>
          <a:blip r:embed="rId7"/>
          <a:stretch>
            <a:fillRect/>
          </a:stretch>
        </p:blipFill>
        <p:spPr>
          <a:xfrm>
            <a:off x="364815" y="1736256"/>
            <a:ext cx="6414209" cy="3754820"/>
          </a:xfrm>
          <a:prstGeom prst="rect">
            <a:avLst/>
          </a:prstGeom>
        </p:spPr>
      </p:pic>
      <p:sp>
        <p:nvSpPr>
          <p:cNvPr id="8" name="TextBox 7">
            <a:extLst>
              <a:ext uri="{FF2B5EF4-FFF2-40B4-BE49-F238E27FC236}">
                <a16:creationId xmlns:a16="http://schemas.microsoft.com/office/drawing/2014/main" id="{32392AE2-47BA-B6F9-F9BD-306CE8A5DA47}"/>
              </a:ext>
            </a:extLst>
          </p:cNvPr>
          <p:cNvSpPr txBox="1"/>
          <p:nvPr/>
        </p:nvSpPr>
        <p:spPr>
          <a:xfrm>
            <a:off x="3078480" y="5532982"/>
            <a:ext cx="1798320" cy="369332"/>
          </a:xfrm>
          <a:prstGeom prst="rect">
            <a:avLst/>
          </a:prstGeom>
          <a:noFill/>
        </p:spPr>
        <p:txBody>
          <a:bodyPr wrap="square">
            <a:spAutoFit/>
          </a:bodyPr>
          <a:lstStyle/>
          <a:p>
            <a:pPr marL="0" indent="0">
              <a:buFont typeface="Arial" panose="020B0604020202020204" pitchFamily="34" charset="0"/>
              <a:buNone/>
            </a:pPr>
            <a:r>
              <a:rPr lang="en-US" sz="1800" dirty="0"/>
              <a:t>Scrum life cycle</a:t>
            </a:r>
          </a:p>
        </p:txBody>
      </p:sp>
      <p:sp>
        <p:nvSpPr>
          <p:cNvPr id="14" name="TextBox 13">
            <a:extLst>
              <a:ext uri="{FF2B5EF4-FFF2-40B4-BE49-F238E27FC236}">
                <a16:creationId xmlns:a16="http://schemas.microsoft.com/office/drawing/2014/main" id="{4D2D1D8D-E44F-EFAD-ADF2-F52C45CBA8A4}"/>
              </a:ext>
            </a:extLst>
          </p:cNvPr>
          <p:cNvSpPr txBox="1"/>
          <p:nvPr/>
        </p:nvSpPr>
        <p:spPr>
          <a:xfrm>
            <a:off x="6779024" y="1604572"/>
            <a:ext cx="5337928" cy="4708981"/>
          </a:xfrm>
          <a:prstGeom prst="rect">
            <a:avLst/>
          </a:prstGeom>
          <a:noFill/>
        </p:spPr>
        <p:txBody>
          <a:bodyPr wrap="square">
            <a:spAutoFit/>
          </a:bodyPr>
          <a:lstStyle/>
          <a:p>
            <a:pPr marL="0" indent="0">
              <a:buFont typeface="Arial" panose="020B0604020202020204" pitchFamily="34" charset="0"/>
              <a:buNone/>
            </a:pPr>
            <a:r>
              <a:rPr lang="en-US" sz="1500" dirty="0"/>
              <a:t>Scrum is a technique of project management in which the whole team works collectively to achieve the project deliverables. Project is divided into different phases called sprints.</a:t>
            </a:r>
          </a:p>
          <a:p>
            <a:pPr marL="0" indent="0">
              <a:buFont typeface="Arial" panose="020B0604020202020204" pitchFamily="34" charset="0"/>
              <a:buNone/>
            </a:pPr>
            <a:r>
              <a:rPr lang="en-US" sz="1500" dirty="0"/>
              <a:t> </a:t>
            </a:r>
          </a:p>
          <a:p>
            <a:pPr marL="0" indent="0">
              <a:buFont typeface="Arial" panose="020B0604020202020204" pitchFamily="34" charset="0"/>
              <a:buNone/>
            </a:pPr>
            <a:r>
              <a:rPr lang="en-US" sz="1500" dirty="0"/>
              <a:t>A sprint lasts for 2 to 4 weeks depending on the project. There is project planning on the day1 of the sprint, there is a daily scrum meeting of 15 minutes. At the end of each sprint, there is a review and retrospect meeting. Scrum board is used to give a visualization about how the team has performed and what tasks need to be completed</a:t>
            </a:r>
          </a:p>
          <a:p>
            <a:pPr marL="0" indent="0">
              <a:buFont typeface="Arial" panose="020B0604020202020204" pitchFamily="34" charset="0"/>
              <a:buNone/>
            </a:pPr>
            <a:endParaRPr lang="en-US" sz="1500" dirty="0"/>
          </a:p>
          <a:p>
            <a:pPr marL="0" indent="0">
              <a:buFont typeface="Arial" panose="020B0604020202020204" pitchFamily="34" charset="0"/>
              <a:buNone/>
            </a:pPr>
            <a:r>
              <a:rPr lang="en-US" sz="1500" b="1" dirty="0"/>
              <a:t>Benefits of Scrum</a:t>
            </a:r>
            <a:r>
              <a:rPr lang="en-US" sz="1500" dirty="0"/>
              <a:t>:</a:t>
            </a:r>
          </a:p>
          <a:p>
            <a:pPr marL="0" indent="0">
              <a:buFont typeface="Arial" panose="020B0604020202020204" pitchFamily="34" charset="0"/>
              <a:buNone/>
            </a:pPr>
            <a:r>
              <a:rPr lang="en-US" sz="1500" dirty="0"/>
              <a:t>Adaptability, continuous improvement, changes made in the requirements of the customer can be incorporated thus is customer centric</a:t>
            </a:r>
          </a:p>
          <a:p>
            <a:pPr marL="0" indent="0">
              <a:buFont typeface="Arial" panose="020B0604020202020204" pitchFamily="34" charset="0"/>
              <a:buNone/>
            </a:pPr>
            <a:endParaRPr lang="en-US" sz="1500" dirty="0"/>
          </a:p>
          <a:p>
            <a:pPr marL="0" indent="0">
              <a:buFont typeface="Arial" panose="020B0604020202020204" pitchFamily="34" charset="0"/>
              <a:buNone/>
            </a:pPr>
            <a:r>
              <a:rPr lang="en-US" sz="1500" b="1" dirty="0"/>
              <a:t>Disadvantages of Scrum</a:t>
            </a:r>
            <a:r>
              <a:rPr lang="en-US" sz="1500" dirty="0"/>
              <a:t>:</a:t>
            </a:r>
          </a:p>
          <a:p>
            <a:pPr marL="0" indent="0">
              <a:buFont typeface="Arial" panose="020B0604020202020204" pitchFamily="34" charset="0"/>
              <a:buNone/>
            </a:pPr>
            <a:r>
              <a:rPr lang="en-US" sz="1500" dirty="0"/>
              <a:t>No definite date and task might lead to disorganized approach to the project</a:t>
            </a:r>
          </a:p>
        </p:txBody>
      </p:sp>
    </p:spTree>
    <p:extLst>
      <p:ext uri="{BB962C8B-B14F-4D97-AF65-F5344CB8AC3E}">
        <p14:creationId xmlns:p14="http://schemas.microsoft.com/office/powerpoint/2010/main" val="2034428436"/>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20079</TotalTime>
  <Words>1932</Words>
  <Application>Microsoft Office PowerPoint</Application>
  <PresentationFormat>Widescreen</PresentationFormat>
  <Paragraphs>202</Paragraphs>
  <Slides>32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-apple-system</vt:lpstr>
      <vt:lpstr>Arial</vt:lpstr>
      <vt:lpstr>Calibri</vt:lpstr>
      <vt:lpstr>Wingdings</vt:lpstr>
      <vt:lpstr>Office Theme</vt:lpstr>
      <vt:lpstr>think-cell Slide</vt:lpstr>
      <vt:lpstr>PowerPoint Presentation</vt:lpstr>
      <vt:lpstr>About Me</vt:lpstr>
      <vt:lpstr>PowerPoint Presentation</vt:lpstr>
      <vt:lpstr>Learning 1 | My takeaways (26/08/2024)</vt:lpstr>
      <vt:lpstr>Learning 2 | My takeaways (27/08/2024)</vt:lpstr>
      <vt:lpstr>Learning 3 | My takeaways (28/08/2024)</vt:lpstr>
      <vt:lpstr>Learning 4 | My takeaways (29/08/2024)</vt:lpstr>
      <vt:lpstr>PowerPoint Presentation</vt:lpstr>
      <vt:lpstr>Learning 5 | My takeaways (30/08/2024)</vt:lpstr>
      <vt:lpstr>Learning 6 | My takeaways (02/09/2024)</vt:lpstr>
      <vt:lpstr>Learning 7 | My takeaways (03/09/2024)</vt:lpstr>
      <vt:lpstr>Learning 8 | My takeaways (04/09/2024)</vt:lpstr>
      <vt:lpstr>Learning 9 | My takeaways (05/09/2024)</vt:lpstr>
      <vt:lpstr>Learning 10 | My takeaways (06/09/2024)</vt:lpstr>
      <vt:lpstr>PowerPoint Presentation</vt:lpstr>
      <vt:lpstr>Learning 1 | Relevance for Shell</vt:lpstr>
      <vt:lpstr>Learning 2 and 3 | Relevance for Shell</vt:lpstr>
      <vt:lpstr>Learning 4 and 5 | Relevance for Shell</vt:lpstr>
      <vt:lpstr>Learning 6 and 7 | Relevance for Shell</vt:lpstr>
      <vt:lpstr>Learning 8 and 9 | Relevance for Shell</vt:lpstr>
      <vt:lpstr>Learning 10 | Relevance for Shell</vt:lpstr>
      <vt:lpstr>PowerPoint Presentation</vt:lpstr>
      <vt:lpstr>Challenge faced while implementing Learning 1, 2 and 3</vt:lpstr>
      <vt:lpstr>Challenge faced while implementing Learning 4 and 5</vt:lpstr>
      <vt:lpstr>Challenge faced while implementing Learnings 6 to 10 </vt:lpstr>
      <vt:lpstr>PowerPoint Presentation</vt:lpstr>
      <vt:lpstr>My Action Plan for this Week</vt:lpstr>
      <vt:lpstr>PowerPoint Presentation</vt:lpstr>
      <vt:lpstr>Learning is also Fun!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Neeraj, Sakshi SBOBNG-PTIV/ZSO</cp:lastModifiedBy>
  <cp:revision>534</cp:revision>
  <dcterms:created xsi:type="dcterms:W3CDTF">2022-01-18T12:35:56Z</dcterms:created>
  <dcterms:modified xsi:type="dcterms:W3CDTF">2024-09-06T13:09:24Z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